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4"/>
    <p:sldMasterId id="2147483683" r:id="rId5"/>
  </p:sldMasterIdLst>
  <p:notesMasterIdLst>
    <p:notesMasterId r:id="rId27"/>
  </p:notesMasterIdLst>
  <p:handoutMasterIdLst>
    <p:handoutMasterId r:id="rId28"/>
  </p:handoutMasterIdLst>
  <p:sldIdLst>
    <p:sldId id="333" r:id="rId6"/>
    <p:sldId id="326" r:id="rId7"/>
    <p:sldId id="278" r:id="rId8"/>
    <p:sldId id="273" r:id="rId9"/>
    <p:sldId id="334" r:id="rId10"/>
    <p:sldId id="275" r:id="rId11"/>
    <p:sldId id="335" r:id="rId12"/>
    <p:sldId id="336" r:id="rId13"/>
    <p:sldId id="337" r:id="rId14"/>
    <p:sldId id="338" r:id="rId15"/>
    <p:sldId id="339" r:id="rId16"/>
    <p:sldId id="340" r:id="rId17"/>
    <p:sldId id="341" r:id="rId18"/>
    <p:sldId id="342" r:id="rId19"/>
    <p:sldId id="346" r:id="rId20"/>
    <p:sldId id="343" r:id="rId21"/>
    <p:sldId id="344" r:id="rId22"/>
    <p:sldId id="347" r:id="rId23"/>
    <p:sldId id="348" r:id="rId24"/>
    <p:sldId id="345" r:id="rId25"/>
    <p:sldId id="329" r:id="rId2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4506F2-66FB-B8A1-573F-8D1FB2495F82}" v="6" dt="2026-04-10T16:18:25.164"/>
    <p1510:client id="{A58E2059-E13C-4A71-810C-D839C7E0003A}" v="8" dt="2026-04-10T16:27:01.2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359" autoAdjust="0"/>
  </p:normalViewPr>
  <p:slideViewPr>
    <p:cSldViewPr snapToGrid="0">
      <p:cViewPr varScale="1">
        <p:scale>
          <a:sx n="126" d="100"/>
          <a:sy n="126" d="100"/>
        </p:scale>
        <p:origin x="3906" y="126"/>
      </p:cViewPr>
      <p:guideLst/>
    </p:cSldViewPr>
  </p:slideViewPr>
  <p:notesTextViewPr>
    <p:cViewPr>
      <p:scale>
        <a:sx n="3" d="2"/>
        <a:sy n="3" d="2"/>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150948-070F-08C4-66A1-2BD6C405636A}"/>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a:extLst>
              <a:ext uri="{FF2B5EF4-FFF2-40B4-BE49-F238E27FC236}">
                <a16:creationId xmlns:a16="http://schemas.microsoft.com/office/drawing/2014/main" id="{9CACF3A5-C96B-2CAF-C549-CA7D42624596}"/>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AAD2B09A-726C-4907-9D6B-9AFEACC4D00A}" type="datetimeFigureOut">
              <a:rPr lang="en-US" smtClean="0"/>
              <a:t>04/10/2026</a:t>
            </a:fld>
            <a:endParaRPr lang="en-US"/>
          </a:p>
        </p:txBody>
      </p:sp>
      <p:sp>
        <p:nvSpPr>
          <p:cNvPr id="4" name="Footer Placeholder 3">
            <a:extLst>
              <a:ext uri="{FF2B5EF4-FFF2-40B4-BE49-F238E27FC236}">
                <a16:creationId xmlns:a16="http://schemas.microsoft.com/office/drawing/2014/main" id="{633D0D14-230F-6333-548D-A21363A2013D}"/>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725B3A19-E5F3-0391-681E-619CBC3FAFE5}"/>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8BB4B950-12EF-499F-AB86-A876E1A20A90}" type="slidenum">
              <a:rPr lang="en-US" smtClean="0"/>
              <a:t>‹#›</a:t>
            </a:fld>
            <a:endParaRPr lang="en-US"/>
          </a:p>
        </p:txBody>
      </p:sp>
    </p:spTree>
    <p:extLst>
      <p:ext uri="{BB962C8B-B14F-4D97-AF65-F5344CB8AC3E}">
        <p14:creationId xmlns:p14="http://schemas.microsoft.com/office/powerpoint/2010/main" val="620472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AE99AA86-DE88-46EC-9B59-9F077C745F45}" type="datetimeFigureOut">
              <a:rPr lang="en-US" smtClean="0"/>
              <a:t>04/10/2026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40" indent="-18124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a:t>
            </a:fld>
            <a:endParaRPr lang="en-US"/>
          </a:p>
        </p:txBody>
      </p:sp>
    </p:spTree>
    <p:extLst>
      <p:ext uri="{BB962C8B-B14F-4D97-AF65-F5344CB8AC3E}">
        <p14:creationId xmlns:p14="http://schemas.microsoft.com/office/powerpoint/2010/main" val="2062165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10</a:t>
            </a:fld>
            <a:endParaRPr lang="en-US"/>
          </a:p>
        </p:txBody>
      </p:sp>
    </p:spTree>
    <p:extLst>
      <p:ext uri="{BB962C8B-B14F-4D97-AF65-F5344CB8AC3E}">
        <p14:creationId xmlns:p14="http://schemas.microsoft.com/office/powerpoint/2010/main" val="529619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11</a:t>
            </a:fld>
            <a:endParaRPr lang="en-US"/>
          </a:p>
        </p:txBody>
      </p:sp>
    </p:spTree>
    <p:extLst>
      <p:ext uri="{BB962C8B-B14F-4D97-AF65-F5344CB8AC3E}">
        <p14:creationId xmlns:p14="http://schemas.microsoft.com/office/powerpoint/2010/main" val="19105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12</a:t>
            </a:fld>
            <a:endParaRPr lang="en-US"/>
          </a:p>
        </p:txBody>
      </p:sp>
    </p:spTree>
    <p:extLst>
      <p:ext uri="{BB962C8B-B14F-4D97-AF65-F5344CB8AC3E}">
        <p14:creationId xmlns:p14="http://schemas.microsoft.com/office/powerpoint/2010/main" val="8480556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13</a:t>
            </a:fld>
            <a:endParaRPr lang="en-US"/>
          </a:p>
        </p:txBody>
      </p:sp>
    </p:spTree>
    <p:extLst>
      <p:ext uri="{BB962C8B-B14F-4D97-AF65-F5344CB8AC3E}">
        <p14:creationId xmlns:p14="http://schemas.microsoft.com/office/powerpoint/2010/main" val="3171892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participant will have their own copy of this document for review. </a:t>
            </a:r>
          </a:p>
          <a:p>
            <a:r>
              <a:rPr lang="en-US" dirty="0"/>
              <a:t>Go over each section to ensure nothing is missed. </a:t>
            </a:r>
          </a:p>
        </p:txBody>
      </p:sp>
      <p:sp>
        <p:nvSpPr>
          <p:cNvPr id="4" name="Slide Number Placeholder 3"/>
          <p:cNvSpPr>
            <a:spLocks noGrp="1"/>
          </p:cNvSpPr>
          <p:nvPr>
            <p:ph type="sldNum" sz="quarter" idx="5"/>
          </p:nvPr>
        </p:nvSpPr>
        <p:spPr/>
        <p:txBody>
          <a:bodyPr/>
          <a:lstStyle/>
          <a:p>
            <a:fld id="{B75CB1D6-1628-43B1-98B7-79312696C38B}" type="slidenum">
              <a:rPr lang="en-US" smtClean="0"/>
              <a:t>15</a:t>
            </a:fld>
            <a:endParaRPr lang="en-US"/>
          </a:p>
        </p:txBody>
      </p:sp>
    </p:spTree>
    <p:extLst>
      <p:ext uri="{BB962C8B-B14F-4D97-AF65-F5344CB8AC3E}">
        <p14:creationId xmlns:p14="http://schemas.microsoft.com/office/powerpoint/2010/main" val="1318714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VA generally defines "will not suffer undue hardship" for an incarcerated veteran in the context of debt collection (overpayments) or apportionment of benefits, meaning that reducing or recovering the veteran's benefits will not deprive them of the basic necessities of life, such as food, shelter, or necessary medical care</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Apportionment Considerations:</a:t>
            </a:r>
            <a:r>
              <a:rPr lang="en-US" sz="1200" b="0" i="0" kern="1200" dirty="0">
                <a:solidFill>
                  <a:schemeClr val="tx1"/>
                </a:solidFill>
                <a:effectLst/>
                <a:latin typeface="+mn-lt"/>
                <a:ea typeface="+mn-ea"/>
                <a:cs typeface="+mn-cs"/>
              </a:rPr>
              <a:t> When apportioning an incarcerated veteran's benefits to dependents, the VA determines "individual need" based on the claimant's income, living expenses, and special needs. If the apportionment results in a situation where the veteran or their dependents cannot afford basic necessities, this may be deemed an undue hardship.</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Note: Incarcerated veterans still receive partial benefits to cover personal needs, which the VA considers to avoid automatic hardship for inmates with no dependents. </a:t>
            </a:r>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16</a:t>
            </a:fld>
            <a:endParaRPr lang="en-US"/>
          </a:p>
        </p:txBody>
      </p:sp>
    </p:spTree>
    <p:extLst>
      <p:ext uri="{BB962C8B-B14F-4D97-AF65-F5344CB8AC3E}">
        <p14:creationId xmlns:p14="http://schemas.microsoft.com/office/powerpoint/2010/main" val="13661882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Notes: This is a simplified, illustrative scenario — actual apportionment amounts and eligibility depend on VA rules, type of incarceration, evidence submitted, and individual circumstances.</a:t>
            </a:r>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17</a:t>
            </a:fld>
            <a:endParaRPr lang="en-US"/>
          </a:p>
        </p:txBody>
      </p:sp>
    </p:spTree>
    <p:extLst>
      <p:ext uri="{BB962C8B-B14F-4D97-AF65-F5344CB8AC3E}">
        <p14:creationId xmlns:p14="http://schemas.microsoft.com/office/powerpoint/2010/main" val="42030713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18</a:t>
            </a:fld>
            <a:endParaRPr lang="en-US"/>
          </a:p>
        </p:txBody>
      </p:sp>
    </p:spTree>
    <p:extLst>
      <p:ext uri="{BB962C8B-B14F-4D97-AF65-F5344CB8AC3E}">
        <p14:creationId xmlns:p14="http://schemas.microsoft.com/office/powerpoint/2010/main" val="21504240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4788F-9C99-56D7-4700-A99ED4C01E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1192BB-D54D-9BCE-846D-C7CD8F8919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683F80-A2BA-3A3D-5BFD-9F8619BC0A5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1C6C254-B259-025A-C29E-87D51090CDAE}"/>
              </a:ext>
            </a:extLst>
          </p:cNvPr>
          <p:cNvSpPr>
            <a:spLocks noGrp="1"/>
          </p:cNvSpPr>
          <p:nvPr>
            <p:ph type="sldNum" sz="quarter" idx="5"/>
          </p:nvPr>
        </p:nvSpPr>
        <p:spPr/>
        <p:txBody>
          <a:bodyPr/>
          <a:lstStyle/>
          <a:p>
            <a:fld id="{B75CB1D6-1628-43B1-98B7-79312696C38B}" type="slidenum">
              <a:rPr lang="en-US" smtClean="0"/>
              <a:t>19</a:t>
            </a:fld>
            <a:endParaRPr lang="en-US"/>
          </a:p>
        </p:txBody>
      </p:sp>
    </p:spTree>
    <p:extLst>
      <p:ext uri="{BB962C8B-B14F-4D97-AF65-F5344CB8AC3E}">
        <p14:creationId xmlns:p14="http://schemas.microsoft.com/office/powerpoint/2010/main" val="2726529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2</a:t>
            </a:fld>
            <a:endParaRPr lang="en-US"/>
          </a:p>
        </p:txBody>
      </p:sp>
    </p:spTree>
    <p:extLst>
      <p:ext uri="{BB962C8B-B14F-4D97-AF65-F5344CB8AC3E}">
        <p14:creationId xmlns:p14="http://schemas.microsoft.com/office/powerpoint/2010/main" val="288131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3</a:t>
            </a:fld>
            <a:endParaRPr lang="en-US"/>
          </a:p>
        </p:txBody>
      </p:sp>
    </p:spTree>
    <p:extLst>
      <p:ext uri="{BB962C8B-B14F-4D97-AF65-F5344CB8AC3E}">
        <p14:creationId xmlns:p14="http://schemas.microsoft.com/office/powerpoint/2010/main" val="1135372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4</a:t>
            </a:fld>
            <a:endParaRPr lang="en-US"/>
          </a:p>
        </p:txBody>
      </p:sp>
    </p:spTree>
    <p:extLst>
      <p:ext uri="{BB962C8B-B14F-4D97-AF65-F5344CB8AC3E}">
        <p14:creationId xmlns:p14="http://schemas.microsoft.com/office/powerpoint/2010/main" val="1727960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5</a:t>
            </a:fld>
            <a:endParaRPr lang="en-US"/>
          </a:p>
        </p:txBody>
      </p:sp>
    </p:spTree>
    <p:extLst>
      <p:ext uri="{BB962C8B-B14F-4D97-AF65-F5344CB8AC3E}">
        <p14:creationId xmlns:p14="http://schemas.microsoft.com/office/powerpoint/2010/main" val="348285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6</a:t>
            </a:fld>
            <a:endParaRPr lang="en-US"/>
          </a:p>
        </p:txBody>
      </p:sp>
    </p:spTree>
    <p:extLst>
      <p:ext uri="{BB962C8B-B14F-4D97-AF65-F5344CB8AC3E}">
        <p14:creationId xmlns:p14="http://schemas.microsoft.com/office/powerpoint/2010/main" val="3078246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When does the VA STOP paying John? (never a complete zero) When are his benefits reduced? (61</a:t>
            </a:r>
            <a:r>
              <a:rPr lang="en-US" baseline="30000" dirty="0"/>
              <a:t>st</a:t>
            </a:r>
            <a:r>
              <a:rPr lang="en-US" dirty="0"/>
              <a:t> day 06/11/2026)</a:t>
            </a:r>
          </a:p>
          <a:p>
            <a:pPr marL="0" indent="0">
              <a:buNone/>
            </a:pPr>
            <a:r>
              <a:rPr lang="en-US" dirty="0"/>
              <a:t>Does John still have access to VA health care while incarcerated?</a:t>
            </a:r>
          </a:p>
          <a:p>
            <a:pPr marL="0" indent="0">
              <a:buNone/>
            </a:pPr>
            <a:r>
              <a:rPr lang="en-US" dirty="0"/>
              <a:t>Would John still receive GI Bill payments while incarcerated?</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7</a:t>
            </a:fld>
            <a:endParaRPr lang="en-US"/>
          </a:p>
        </p:txBody>
      </p:sp>
    </p:spTree>
    <p:extLst>
      <p:ext uri="{BB962C8B-B14F-4D97-AF65-F5344CB8AC3E}">
        <p14:creationId xmlns:p14="http://schemas.microsoft.com/office/powerpoint/2010/main" val="1709528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ON DAY 61, a veteran rated at 20 percent or more will receive a 10 percent disability rate, while a veteran with only a 10 percent rating would receive one-half of 10 percent</a:t>
            </a:r>
          </a:p>
        </p:txBody>
      </p:sp>
      <p:sp>
        <p:nvSpPr>
          <p:cNvPr id="4" name="Slide Number Placeholder 3"/>
          <p:cNvSpPr>
            <a:spLocks noGrp="1"/>
          </p:cNvSpPr>
          <p:nvPr>
            <p:ph type="sldNum" sz="quarter" idx="5"/>
          </p:nvPr>
        </p:nvSpPr>
        <p:spPr/>
        <p:txBody>
          <a:bodyPr/>
          <a:lstStyle/>
          <a:p>
            <a:fld id="{B75CB1D6-1628-43B1-98B7-79312696C38B}" type="slidenum">
              <a:rPr lang="en-US" smtClean="0"/>
              <a:t>8</a:t>
            </a:fld>
            <a:endParaRPr lang="en-US"/>
          </a:p>
        </p:txBody>
      </p:sp>
    </p:spTree>
    <p:extLst>
      <p:ext uri="{BB962C8B-B14F-4D97-AF65-F5344CB8AC3E}">
        <p14:creationId xmlns:p14="http://schemas.microsoft.com/office/powerpoint/2010/main" val="3125836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9</a:t>
            </a:fld>
            <a:endParaRPr lang="en-US"/>
          </a:p>
        </p:txBody>
      </p:sp>
    </p:spTree>
    <p:extLst>
      <p:ext uri="{BB962C8B-B14F-4D97-AF65-F5344CB8AC3E}">
        <p14:creationId xmlns:p14="http://schemas.microsoft.com/office/powerpoint/2010/main" val="36174741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543DCCA-B04A-94A9-43B6-D4F0B4928E90}"/>
              </a:ext>
            </a:extLst>
          </p:cNvPr>
          <p:cNvPicPr>
            <a:picLocks noChangeAspect="1"/>
          </p:cNvPicPr>
          <p:nvPr userDrawn="1"/>
        </p:nvPicPr>
        <p:blipFill>
          <a:blip r:embed="rId2"/>
          <a:stretch>
            <a:fillRect/>
          </a:stretch>
        </p:blipFill>
        <p:spPr>
          <a:xfrm>
            <a:off x="1" y="0"/>
            <a:ext cx="12192000" cy="6858000"/>
          </a:xfrm>
          <a:prstGeom prst="rect">
            <a:avLst/>
          </a:prstGeom>
        </p:spPr>
      </p:pic>
      <p:sp>
        <p:nvSpPr>
          <p:cNvPr id="9" name="Title Placeholder 1">
            <a:extLst>
              <a:ext uri="{FF2B5EF4-FFF2-40B4-BE49-F238E27FC236}">
                <a16:creationId xmlns:a16="http://schemas.microsoft.com/office/drawing/2014/main" id="{D4B3DCD2-FB9E-94AE-0B83-843F1C7325A5}"/>
              </a:ext>
            </a:extLst>
          </p:cNvPr>
          <p:cNvSpPr>
            <a:spLocks noGrp="1"/>
          </p:cNvSpPr>
          <p:nvPr>
            <p:ph type="title" hasCustomPrompt="1"/>
          </p:nvPr>
        </p:nvSpPr>
        <p:spPr>
          <a:xfrm>
            <a:off x="3891809" y="2419643"/>
            <a:ext cx="6335227" cy="1130915"/>
          </a:xfrm>
          <a:prstGeom prst="rect">
            <a:avLst/>
          </a:prstGeom>
          <a:noFill/>
        </p:spPr>
        <p:txBody>
          <a:bodyPr vert="horz" lIns="91440" tIns="45720" rIns="91440" bIns="45720" rtlCol="0" anchor="ctr">
            <a:normAutofit/>
          </a:bodyPr>
          <a:lstStyle>
            <a:lvl1pPr algn="ctr">
              <a:defRPr sz="6600">
                <a:solidFill>
                  <a:srgbClr val="C00000"/>
                </a:solidFill>
                <a:latin typeface="Arial" panose="020B0604020202020204" pitchFamily="34" charset="0"/>
                <a:ea typeface="Calibri Light" panose="020F0302020204030204" pitchFamily="34" charset="0"/>
                <a:cs typeface="Arial" panose="020B0604020202020204" pitchFamily="34" charset="0"/>
              </a:defRPr>
            </a:lvl1pPr>
          </a:lstStyle>
          <a:p>
            <a:r>
              <a:rPr lang="en-US" dirty="0"/>
              <a:t>Master title </a:t>
            </a:r>
          </a:p>
        </p:txBody>
      </p:sp>
      <p:sp>
        <p:nvSpPr>
          <p:cNvPr id="10" name="Text Placeholder 7">
            <a:extLst>
              <a:ext uri="{FF2B5EF4-FFF2-40B4-BE49-F238E27FC236}">
                <a16:creationId xmlns:a16="http://schemas.microsoft.com/office/drawing/2014/main" id="{B4A90CD1-C926-B9B2-DC9C-FC96CBC068AF}"/>
              </a:ext>
            </a:extLst>
          </p:cNvPr>
          <p:cNvSpPr>
            <a:spLocks noGrp="1"/>
          </p:cNvSpPr>
          <p:nvPr>
            <p:ph type="body" sz="quarter" idx="11" hasCustomPrompt="1"/>
          </p:nvPr>
        </p:nvSpPr>
        <p:spPr>
          <a:xfrm>
            <a:off x="3891810" y="3990887"/>
            <a:ext cx="6334716" cy="692900"/>
          </a:xfrm>
        </p:spPr>
        <p:txBody>
          <a:bodyPr/>
          <a:lstStyle>
            <a:lvl2pPr marL="457200" indent="0" algn="ctr">
              <a:buNone/>
              <a:defRPr>
                <a:solidFill>
                  <a:srgbClr val="C00000"/>
                </a:solidFill>
                <a:latin typeface="Arial" panose="020B0604020202020204" pitchFamily="34" charset="0"/>
                <a:ea typeface="Calibri Light" panose="020F0302020204030204" pitchFamily="34" charset="0"/>
                <a:cs typeface="Arial" panose="020B0604020202020204" pitchFamily="34" charset="0"/>
              </a:defRPr>
            </a:lvl2pPr>
            <a:lvl5pPr>
              <a:defRPr>
                <a:latin typeface="Calibri Light" panose="020F0302020204030204" pitchFamily="34" charset="0"/>
                <a:ea typeface="Calibri Light" panose="020F0302020204030204" pitchFamily="34" charset="0"/>
                <a:cs typeface="Calibri Light" panose="020F0302020204030204" pitchFamily="34" charset="0"/>
              </a:defRPr>
            </a:lvl5pPr>
          </a:lstStyle>
          <a:p>
            <a:pPr lvl="1"/>
            <a:r>
              <a:rPr lang="en-US" dirty="0"/>
              <a:t>By: Name</a:t>
            </a:r>
          </a:p>
          <a:p>
            <a:pPr lvl="4"/>
            <a:endParaRPr lang="en-US" dirty="0"/>
          </a:p>
        </p:txBody>
      </p:sp>
    </p:spTree>
    <p:extLst>
      <p:ext uri="{BB962C8B-B14F-4D97-AF65-F5344CB8AC3E}">
        <p14:creationId xmlns:p14="http://schemas.microsoft.com/office/powerpoint/2010/main" val="805176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04/10/2026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138495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C9372-5D10-A8BF-B92E-F8FA52101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5596A941-065D-9489-8948-A266D1A050C2}"/>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4584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BC472-3B43-1B59-F0C2-A951D778763C}"/>
              </a:ext>
            </a:extLst>
          </p:cNvPr>
          <p:cNvSpPr>
            <a:spLocks noGrp="1"/>
          </p:cNvSpPr>
          <p:nvPr>
            <p:ph sz="half" idx="1"/>
          </p:nvPr>
        </p:nvSpPr>
        <p:spPr>
          <a:xfrm>
            <a:off x="262270" y="1825625"/>
            <a:ext cx="5757530" cy="46672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CF95577-D6BD-EA38-0F44-D3FB471035A0}"/>
              </a:ext>
            </a:extLst>
          </p:cNvPr>
          <p:cNvSpPr>
            <a:spLocks noGrp="1"/>
          </p:cNvSpPr>
          <p:nvPr>
            <p:ph sz="half" idx="2"/>
          </p:nvPr>
        </p:nvSpPr>
        <p:spPr>
          <a:xfrm>
            <a:off x="6172200" y="1825624"/>
            <a:ext cx="5757530" cy="4667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BFBD0632-8363-FDC9-9BB9-D30FC451B7B1}"/>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52990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C53E9A-34B2-2F8C-0C1E-D9FD710D398D}"/>
              </a:ext>
            </a:extLst>
          </p:cNvPr>
          <p:cNvSpPr>
            <a:spLocks noGrp="1"/>
          </p:cNvSpPr>
          <p:nvPr>
            <p:ph type="body" idx="1"/>
          </p:nvPr>
        </p:nvSpPr>
        <p:spPr>
          <a:xfrm>
            <a:off x="283535" y="1822928"/>
            <a:ext cx="572112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A275DC-6EE8-8E2D-298E-7F6D8FB147AF}"/>
              </a:ext>
            </a:extLst>
          </p:cNvPr>
          <p:cNvSpPr>
            <a:spLocks noGrp="1"/>
          </p:cNvSpPr>
          <p:nvPr>
            <p:ph sz="half" idx="2"/>
          </p:nvPr>
        </p:nvSpPr>
        <p:spPr>
          <a:xfrm>
            <a:off x="283535" y="2646839"/>
            <a:ext cx="5721129" cy="38460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A474CFE-13BD-01BD-8154-CD421D20B7B5}"/>
              </a:ext>
            </a:extLst>
          </p:cNvPr>
          <p:cNvSpPr>
            <a:spLocks noGrp="1"/>
          </p:cNvSpPr>
          <p:nvPr>
            <p:ph type="body" sz="quarter" idx="3"/>
          </p:nvPr>
        </p:nvSpPr>
        <p:spPr>
          <a:xfrm>
            <a:off x="6179288" y="1822928"/>
            <a:ext cx="574335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96B47-CC02-042D-2FEE-917F26021FCE}"/>
              </a:ext>
            </a:extLst>
          </p:cNvPr>
          <p:cNvSpPr>
            <a:spLocks noGrp="1"/>
          </p:cNvSpPr>
          <p:nvPr>
            <p:ph sz="quarter" idx="4"/>
          </p:nvPr>
        </p:nvSpPr>
        <p:spPr>
          <a:xfrm>
            <a:off x="6179288" y="2646840"/>
            <a:ext cx="5743353" cy="3846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E987442D-27D8-C763-E559-422373A6D27C}"/>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820199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AD4B344-FD11-E767-E370-A98C227718B7}"/>
              </a:ext>
            </a:extLst>
          </p:cNvPr>
          <p:cNvSpPr>
            <a:spLocks noGrp="1"/>
          </p:cNvSpPr>
          <p:nvPr>
            <p:ph type="pic" idx="1"/>
          </p:nvPr>
        </p:nvSpPr>
        <p:spPr>
          <a:xfrm>
            <a:off x="4720856" y="1835888"/>
            <a:ext cx="7208874" cy="46569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214412-661B-A49F-B58F-9110A7AC6F9E}"/>
              </a:ext>
            </a:extLst>
          </p:cNvPr>
          <p:cNvSpPr>
            <a:spLocks noGrp="1"/>
          </p:cNvSpPr>
          <p:nvPr>
            <p:ph type="body" sz="half" idx="2"/>
          </p:nvPr>
        </p:nvSpPr>
        <p:spPr>
          <a:xfrm>
            <a:off x="290624" y="1835887"/>
            <a:ext cx="4219132" cy="4656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Title Placeholder 1">
            <a:extLst>
              <a:ext uri="{FF2B5EF4-FFF2-40B4-BE49-F238E27FC236}">
                <a16:creationId xmlns:a16="http://schemas.microsoft.com/office/drawing/2014/main" id="{557F62E6-C18E-9D6C-8374-F229E83937E6}"/>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82699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6333" y="341006"/>
            <a:ext cx="10413016"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lvl1pPr>
              <a:defRPr/>
            </a:lvl1pPr>
          </a:lstStyle>
          <a:p>
            <a:endParaRPr lang="en-US" dirty="0"/>
          </a:p>
        </p:txBody>
      </p:sp>
      <p:pic>
        <p:nvPicPr>
          <p:cNvPr id="7" name="Content Placeholder 4" descr="A picture containing clipart&#10;&#10;Description automatically generated">
            <a:extLst>
              <a:ext uri="{FF2B5EF4-FFF2-40B4-BE49-F238E27FC236}">
                <a16:creationId xmlns:a16="http://schemas.microsoft.com/office/drawing/2014/main" id="{92FBCA07-069F-E952-33CE-15BE200CD5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06432" y="2278911"/>
            <a:ext cx="3179135" cy="3683366"/>
          </a:xfrm>
          <a:prstGeom prst="rect">
            <a:avLst/>
          </a:prstGeom>
        </p:spPr>
      </p:pic>
    </p:spTree>
    <p:extLst>
      <p:ext uri="{BB962C8B-B14F-4D97-AF65-F5344CB8AC3E}">
        <p14:creationId xmlns:p14="http://schemas.microsoft.com/office/powerpoint/2010/main" val="2271316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6372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46D206-0D88-D1C6-A1B9-AF016AC8D8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808235E-5F4F-AFE1-DD50-AE45F88FFE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AB024A4-2603-D052-9CC8-40075E3512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4840021-86AE-4881-9AB9-41183874158A}" type="datetimeFigureOut">
              <a:rPr lang="en-US" smtClean="0"/>
              <a:t>04/10/2026</a:t>
            </a:fld>
            <a:endParaRPr lang="en-US"/>
          </a:p>
        </p:txBody>
      </p:sp>
      <p:sp>
        <p:nvSpPr>
          <p:cNvPr id="5" name="Footer Placeholder 4">
            <a:extLst>
              <a:ext uri="{FF2B5EF4-FFF2-40B4-BE49-F238E27FC236}">
                <a16:creationId xmlns:a16="http://schemas.microsoft.com/office/drawing/2014/main" id="{D44C7417-388E-3267-F142-9462C950A5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B604DA4-1A84-C0C6-F64D-5C20367622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E9F9AAF-0F0D-45DC-9984-77BBA624A6B5}" type="slidenum">
              <a:rPr lang="en-US" smtClean="0"/>
              <a:t>‹#›</a:t>
            </a:fld>
            <a:endParaRPr lang="en-US"/>
          </a:p>
        </p:txBody>
      </p:sp>
    </p:spTree>
    <p:extLst>
      <p:ext uri="{BB962C8B-B14F-4D97-AF65-F5344CB8AC3E}">
        <p14:creationId xmlns:p14="http://schemas.microsoft.com/office/powerpoint/2010/main" val="1112100412"/>
      </p:ext>
    </p:extLst>
  </p:cSld>
  <p:clrMap bg1="lt1" tx1="dk1" bg2="lt2" tx2="dk2" accent1="accent1" accent2="accent2" accent3="accent3" accent4="accent4" accent5="accent5" accent6="accent6" hlink="hlink" folHlink="folHlink"/>
  <p:sldLayoutIdLst>
    <p:sldLayoutId id="2147483695" r:id="rId1"/>
    <p:sldLayoutId id="2147483697" r:id="rId2"/>
  </p:sldLayoutIdLst>
  <p:txStyles>
    <p:titleStyle>
      <a:lvl1pPr algn="l" defTabSz="914400" rtl="0" eaLnBrk="1" latinLnBrk="0" hangingPunct="1">
        <a:lnSpc>
          <a:spcPct val="90000"/>
        </a:lnSpc>
        <a:spcBef>
          <a:spcPct val="0"/>
        </a:spcBef>
        <a:buNone/>
        <a:defRPr sz="4400" b="1" kern="1200">
          <a:solidFill>
            <a:srgbClr val="CC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CC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CC000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CC000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CC000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CC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4F8D4F-BB5E-632B-5E12-BBEE88C0A8CE}"/>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F74F1A9-3895-673F-7863-D2F629CE4133}"/>
              </a:ext>
            </a:extLst>
          </p:cNvPr>
          <p:cNvSpPr>
            <a:spLocks noGrp="1"/>
          </p:cNvSpPr>
          <p:nvPr>
            <p:ph type="body" idx="1"/>
          </p:nvPr>
        </p:nvSpPr>
        <p:spPr>
          <a:xfrm>
            <a:off x="276447" y="1825625"/>
            <a:ext cx="11653283" cy="46672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poster with a group of soldiers&#10;&#10;Description automatically generated">
            <a:extLst>
              <a:ext uri="{FF2B5EF4-FFF2-40B4-BE49-F238E27FC236}">
                <a16:creationId xmlns:a16="http://schemas.microsoft.com/office/drawing/2014/main" id="{0832555F-6ECD-1615-6D46-EFF71A4A91F9}"/>
              </a:ext>
            </a:extLst>
          </p:cNvPr>
          <p:cNvPicPr/>
          <p:nvPr userDrawn="1"/>
        </p:nvPicPr>
        <p:blipFill>
          <a:blip r:embed="rId8">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1232973336"/>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88" r:id="rId3"/>
    <p:sldLayoutId id="2147483692" r:id="rId4"/>
    <p:sldLayoutId id="2147483690" r:id="rId5"/>
    <p:sldLayoutId id="2147483693" r:id="rId6"/>
  </p:sldLayoutIdLst>
  <p:txStyles>
    <p:titleStyle>
      <a:lvl1pPr algn="ctr"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1C31E-0391-B1E7-81A3-1E38C0F8C26B}"/>
              </a:ext>
            </a:extLst>
          </p:cNvPr>
          <p:cNvSpPr>
            <a:spLocks noGrp="1"/>
          </p:cNvSpPr>
          <p:nvPr>
            <p:ph type="title"/>
          </p:nvPr>
        </p:nvSpPr>
        <p:spPr>
          <a:xfrm>
            <a:off x="3449849" y="2419643"/>
            <a:ext cx="6335227" cy="1130915"/>
          </a:xfrm>
        </p:spPr>
        <p:txBody>
          <a:bodyPr>
            <a:noAutofit/>
          </a:bodyPr>
          <a:lstStyle/>
          <a:p>
            <a:r>
              <a:rPr lang="en-US" sz="4400" dirty="0"/>
              <a:t>Incarcerated Veterans</a:t>
            </a:r>
            <a:br>
              <a:rPr lang="en-US" sz="4400" dirty="0"/>
            </a:br>
            <a:r>
              <a:rPr lang="en-US" sz="4400" dirty="0"/>
              <a:t>&amp;</a:t>
            </a:r>
            <a:br>
              <a:rPr lang="en-US" sz="4400" dirty="0"/>
            </a:br>
            <a:r>
              <a:rPr lang="en-US" sz="4400" dirty="0"/>
              <a:t>Dependent Considerations</a:t>
            </a:r>
          </a:p>
        </p:txBody>
      </p:sp>
      <p:sp>
        <p:nvSpPr>
          <p:cNvPr id="3" name="Text Placeholder 2">
            <a:extLst>
              <a:ext uri="{FF2B5EF4-FFF2-40B4-BE49-F238E27FC236}">
                <a16:creationId xmlns:a16="http://schemas.microsoft.com/office/drawing/2014/main" id="{AB65B024-7D32-6997-1903-96C9B909F9EA}"/>
              </a:ext>
            </a:extLst>
          </p:cNvPr>
          <p:cNvSpPr>
            <a:spLocks noGrp="1"/>
          </p:cNvSpPr>
          <p:nvPr>
            <p:ph type="body" sz="quarter" idx="11"/>
          </p:nvPr>
        </p:nvSpPr>
        <p:spPr>
          <a:xfrm>
            <a:off x="2554357" y="4467302"/>
            <a:ext cx="8160026" cy="692900"/>
          </a:xfrm>
        </p:spPr>
        <p:txBody>
          <a:bodyPr>
            <a:noAutofit/>
          </a:bodyPr>
          <a:lstStyle/>
          <a:p>
            <a:r>
              <a:rPr lang="en-US" sz="2400" dirty="0">
                <a:solidFill>
                  <a:schemeClr val="tx1"/>
                </a:solidFill>
              </a:rPr>
              <a:t>Presented by: Evan Walton, SDDVA Training Coordinator</a:t>
            </a:r>
          </a:p>
        </p:txBody>
      </p:sp>
    </p:spTree>
    <p:extLst>
      <p:ext uri="{BB962C8B-B14F-4D97-AF65-F5344CB8AC3E}">
        <p14:creationId xmlns:p14="http://schemas.microsoft.com/office/powerpoint/2010/main" val="169657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A2A0DE-C9F9-C78F-0D71-E54957D8A990}"/>
              </a:ext>
            </a:extLst>
          </p:cNvPr>
          <p:cNvSpPr>
            <a:spLocks noGrp="1"/>
          </p:cNvSpPr>
          <p:nvPr>
            <p:ph type="title"/>
          </p:nvPr>
        </p:nvSpPr>
        <p:spPr/>
        <p:txBody>
          <a:bodyPr/>
          <a:lstStyle/>
          <a:p>
            <a:r>
              <a:rPr lang="en-US" dirty="0"/>
              <a:t>How to Calculate Incarceration</a:t>
            </a:r>
          </a:p>
        </p:txBody>
      </p:sp>
      <p:sp>
        <p:nvSpPr>
          <p:cNvPr id="5" name="TextBox 4">
            <a:extLst>
              <a:ext uri="{FF2B5EF4-FFF2-40B4-BE49-F238E27FC236}">
                <a16:creationId xmlns:a16="http://schemas.microsoft.com/office/drawing/2014/main" id="{8B34AD35-F623-72C9-FF92-83D5B49A5373}"/>
              </a:ext>
            </a:extLst>
          </p:cNvPr>
          <p:cNvSpPr txBox="1"/>
          <p:nvPr/>
        </p:nvSpPr>
        <p:spPr>
          <a:xfrm>
            <a:off x="407504" y="1898374"/>
            <a:ext cx="11489635" cy="3385542"/>
          </a:xfrm>
          <a:prstGeom prst="rect">
            <a:avLst/>
          </a:prstGeom>
          <a:noFill/>
        </p:spPr>
        <p:txBody>
          <a:bodyPr wrap="square" rtlCol="0">
            <a:spAutoFit/>
          </a:bodyPr>
          <a:lstStyle/>
          <a:p>
            <a:pPr marL="285750" indent="-285750" fontAlgn="base">
              <a:buFont typeface="Arial" panose="020B0604020202020204" pitchFamily="34" charset="0"/>
              <a:buChar char="•"/>
            </a:pPr>
            <a:r>
              <a:rPr lang="en-US" sz="2800" dirty="0"/>
              <a:t>When calculating the 61st day of incarceration, start with the first full day of imprisonment </a:t>
            </a:r>
            <a:r>
              <a:rPr lang="en-US" sz="2800" b="1" dirty="0"/>
              <a:t>following conviction</a:t>
            </a:r>
            <a:r>
              <a:rPr lang="en-US" sz="2800" dirty="0"/>
              <a:t>.​​</a:t>
            </a:r>
          </a:p>
          <a:p>
            <a:pPr marL="285750" indent="-285750" fontAlgn="base">
              <a:buFont typeface="Arial" panose="020B0604020202020204" pitchFamily="34" charset="0"/>
              <a:buChar char="•"/>
            </a:pPr>
            <a:endParaRPr lang="en-US" sz="2800" dirty="0"/>
          </a:p>
          <a:p>
            <a:pPr marL="285750" indent="-285750" fontAlgn="base">
              <a:buFont typeface="Arial" panose="020B0604020202020204" pitchFamily="34" charset="0"/>
              <a:buChar char="•"/>
            </a:pPr>
            <a:r>
              <a:rPr lang="en-US" sz="2800" dirty="0"/>
              <a:t>Do not include in the calculation the number of days the incarcerated individual spent in confinement while awaiting trial, or for examination or treatment, even if the individual is credited for those days as </a:t>
            </a:r>
            <a:r>
              <a:rPr lang="en-US" sz="2800" b="1" dirty="0"/>
              <a:t>“time served” </a:t>
            </a:r>
            <a:r>
              <a:rPr lang="en-US" sz="2800" dirty="0"/>
              <a:t>following conviction.</a:t>
            </a:r>
          </a:p>
          <a:p>
            <a:endParaRPr lang="en-US" dirty="0"/>
          </a:p>
        </p:txBody>
      </p:sp>
    </p:spTree>
    <p:extLst>
      <p:ext uri="{BB962C8B-B14F-4D97-AF65-F5344CB8AC3E}">
        <p14:creationId xmlns:p14="http://schemas.microsoft.com/office/powerpoint/2010/main" val="1694423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29ED11-CF4E-431F-E1A4-43178AC29664}"/>
              </a:ext>
            </a:extLst>
          </p:cNvPr>
          <p:cNvSpPr>
            <a:spLocks noGrp="1"/>
          </p:cNvSpPr>
          <p:nvPr>
            <p:ph type="title"/>
          </p:nvPr>
        </p:nvSpPr>
        <p:spPr/>
        <p:txBody>
          <a:bodyPr/>
          <a:lstStyle/>
          <a:p>
            <a:r>
              <a:rPr lang="en-US" dirty="0"/>
              <a:t>Regaining Benefits After Incarceration</a:t>
            </a:r>
          </a:p>
        </p:txBody>
      </p:sp>
      <p:sp>
        <p:nvSpPr>
          <p:cNvPr id="5" name="TextBox 4">
            <a:extLst>
              <a:ext uri="{FF2B5EF4-FFF2-40B4-BE49-F238E27FC236}">
                <a16:creationId xmlns:a16="http://schemas.microsoft.com/office/drawing/2014/main" id="{60A31ED9-5B0D-6E7C-046C-B96DCBDAE58B}"/>
              </a:ext>
            </a:extLst>
          </p:cNvPr>
          <p:cNvSpPr txBox="1"/>
          <p:nvPr/>
        </p:nvSpPr>
        <p:spPr>
          <a:xfrm>
            <a:off x="367748" y="1928191"/>
            <a:ext cx="11519452" cy="5201424"/>
          </a:xfrm>
          <a:prstGeom prst="rect">
            <a:avLst/>
          </a:prstGeom>
          <a:noFill/>
        </p:spPr>
        <p:txBody>
          <a:bodyPr wrap="square" rtlCol="0">
            <a:spAutoFit/>
          </a:bodyPr>
          <a:lstStyle/>
          <a:p>
            <a:pPr fontAlgn="base"/>
            <a:r>
              <a:rPr lang="en-US" sz="2800" dirty="0"/>
              <a:t>VA </a:t>
            </a:r>
            <a:r>
              <a:rPr lang="en-US" sz="2800" b="1" dirty="0"/>
              <a:t>does not </a:t>
            </a:r>
            <a:r>
              <a:rPr lang="en-US" sz="2800" dirty="0"/>
              <a:t>require beneficiaries to submit a specific form to report that incarceration has ended.​</a:t>
            </a:r>
          </a:p>
          <a:p>
            <a:pPr marL="742950" lvl="1" indent="-285750" fontAlgn="base">
              <a:buFont typeface="Arial" panose="020B0604020202020204" pitchFamily="34" charset="0"/>
              <a:buChar char="•"/>
            </a:pPr>
            <a:r>
              <a:rPr lang="en-US" sz="2800" dirty="0"/>
              <a:t>May be reported in writing​</a:t>
            </a:r>
          </a:p>
          <a:p>
            <a:pPr marL="742950" lvl="1" indent="-285750" fontAlgn="base">
              <a:buFont typeface="Arial" panose="020B0604020202020204" pitchFamily="34" charset="0"/>
              <a:buChar char="•"/>
            </a:pPr>
            <a:r>
              <a:rPr lang="en-US" sz="2800" dirty="0"/>
              <a:t>By telephone or email​</a:t>
            </a:r>
          </a:p>
          <a:p>
            <a:pPr marL="742950" lvl="1" indent="-285750" fontAlgn="base">
              <a:buFont typeface="Arial" panose="020B0604020202020204" pitchFamily="34" charset="0"/>
              <a:buChar char="•"/>
            </a:pPr>
            <a:r>
              <a:rPr lang="en-US" sz="2800" dirty="0"/>
              <a:t>Or through a VA claims submission service website​</a:t>
            </a:r>
          </a:p>
          <a:p>
            <a:pPr fontAlgn="base"/>
            <a:r>
              <a:rPr lang="en-US" sz="2800" dirty="0"/>
              <a:t>For VA purposes, incarceration </a:t>
            </a:r>
            <a:r>
              <a:rPr lang="en-US" sz="2800" b="1" dirty="0"/>
              <a:t>ends when </a:t>
            </a:r>
            <a:r>
              <a:rPr lang="en-US" sz="2800" dirty="0"/>
              <a:t>an individual:​</a:t>
            </a:r>
          </a:p>
          <a:p>
            <a:pPr marL="742950" lvl="1" indent="-285750" fontAlgn="base">
              <a:buFont typeface="Arial" panose="020B0604020202020204" pitchFamily="34" charset="0"/>
              <a:buChar char="•"/>
            </a:pPr>
            <a:r>
              <a:rPr lang="en-US" sz="2800" dirty="0"/>
              <a:t>Is released from prison​</a:t>
            </a:r>
          </a:p>
          <a:p>
            <a:pPr marL="742950" lvl="1" indent="-285750" fontAlgn="base">
              <a:buFont typeface="Arial" panose="020B0604020202020204" pitchFamily="34" charset="0"/>
              <a:buChar char="•"/>
            </a:pPr>
            <a:r>
              <a:rPr lang="en-US" sz="2800" dirty="0"/>
              <a:t>Is placed under community control (per VAOPGCPREC 59-1991)​</a:t>
            </a:r>
          </a:p>
          <a:p>
            <a:pPr marL="742950" lvl="1" indent="-285750" fontAlgn="base">
              <a:buFont typeface="Arial" panose="020B0604020202020204" pitchFamily="34" charset="0"/>
              <a:buChar char="•"/>
            </a:pPr>
            <a:r>
              <a:rPr lang="en-US" sz="2800" dirty="0"/>
              <a:t>Begins participation in a work release program​</a:t>
            </a:r>
          </a:p>
          <a:p>
            <a:pPr marL="742950" lvl="1" indent="-285750" fontAlgn="base">
              <a:buFont typeface="Arial" panose="020B0604020202020204" pitchFamily="34" charset="0"/>
              <a:buChar char="•"/>
            </a:pPr>
            <a:r>
              <a:rPr lang="en-US" sz="2800" dirty="0"/>
              <a:t>Moves to a halfway house, civil commitment center, or residential re-entry center (as defined by M21-1, Part VI, Subpart iii, 1.A.1.d)</a:t>
            </a:r>
          </a:p>
          <a:p>
            <a:endParaRPr lang="en-US" sz="2400" dirty="0"/>
          </a:p>
        </p:txBody>
      </p:sp>
    </p:spTree>
    <p:extLst>
      <p:ext uri="{BB962C8B-B14F-4D97-AF65-F5344CB8AC3E}">
        <p14:creationId xmlns:p14="http://schemas.microsoft.com/office/powerpoint/2010/main" val="3123069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CF2693-3E8E-244B-A5EF-D03A779690E4}"/>
              </a:ext>
            </a:extLst>
          </p:cNvPr>
          <p:cNvSpPr>
            <a:spLocks noGrp="1"/>
          </p:cNvSpPr>
          <p:nvPr>
            <p:ph sz="half" idx="1"/>
          </p:nvPr>
        </p:nvSpPr>
        <p:spPr/>
        <p:txBody>
          <a:bodyPr/>
          <a:lstStyle/>
          <a:p>
            <a:r>
              <a:rPr lang="en-US" dirty="0"/>
              <a:t>VA </a:t>
            </a:r>
            <a:r>
              <a:rPr lang="en-US" b="1" dirty="0"/>
              <a:t>cannot</a:t>
            </a:r>
            <a:r>
              <a:rPr lang="en-US" dirty="0"/>
              <a:t> resume the payment of benefits that VA reduced or discontinued due to incarceration without confirmation from an official source that incarceration has ended.</a:t>
            </a:r>
          </a:p>
        </p:txBody>
      </p:sp>
      <p:sp>
        <p:nvSpPr>
          <p:cNvPr id="3" name="Content Placeholder 2">
            <a:extLst>
              <a:ext uri="{FF2B5EF4-FFF2-40B4-BE49-F238E27FC236}">
                <a16:creationId xmlns:a16="http://schemas.microsoft.com/office/drawing/2014/main" id="{DE030D8F-B97C-00B5-43EA-C2E74ECB5E25}"/>
              </a:ext>
            </a:extLst>
          </p:cNvPr>
          <p:cNvSpPr>
            <a:spLocks noGrp="1"/>
          </p:cNvSpPr>
          <p:nvPr>
            <p:ph sz="half" idx="2"/>
          </p:nvPr>
        </p:nvSpPr>
        <p:spPr/>
        <p:txBody>
          <a:bodyPr/>
          <a:lstStyle/>
          <a:p>
            <a:pPr marL="0" indent="0">
              <a:buNone/>
            </a:pPr>
            <a:r>
              <a:rPr lang="en-US" dirty="0"/>
              <a:t>Official sources include:</a:t>
            </a:r>
          </a:p>
          <a:p>
            <a:pPr fontAlgn="base"/>
            <a:r>
              <a:rPr lang="en-US" dirty="0"/>
              <a:t>Bureau of Prisons​</a:t>
            </a:r>
          </a:p>
          <a:p>
            <a:pPr fontAlgn="base"/>
            <a:r>
              <a:rPr lang="en-US" dirty="0"/>
              <a:t>County or State Department of Corrections​</a:t>
            </a:r>
          </a:p>
          <a:p>
            <a:pPr fontAlgn="base"/>
            <a:r>
              <a:rPr lang="en-US" dirty="0"/>
              <a:t>County Sheriff or other law enforcement​</a:t>
            </a:r>
          </a:p>
          <a:p>
            <a:pPr fontAlgn="base"/>
            <a:r>
              <a:rPr lang="en-US" dirty="0"/>
              <a:t>Prosecutor’s office​</a:t>
            </a:r>
          </a:p>
          <a:p>
            <a:pPr fontAlgn="base"/>
            <a:r>
              <a:rPr lang="en-US" dirty="0"/>
              <a:t>Parole Board​</a:t>
            </a:r>
          </a:p>
          <a:p>
            <a:pPr fontAlgn="base"/>
            <a:r>
              <a:rPr lang="en-US" dirty="0"/>
              <a:t>Prison Administration</a:t>
            </a:r>
          </a:p>
          <a:p>
            <a:pPr marL="0" indent="0">
              <a:buNone/>
            </a:pPr>
            <a:endParaRPr lang="en-US" dirty="0"/>
          </a:p>
        </p:txBody>
      </p:sp>
      <p:sp>
        <p:nvSpPr>
          <p:cNvPr id="4" name="Title 3">
            <a:extLst>
              <a:ext uri="{FF2B5EF4-FFF2-40B4-BE49-F238E27FC236}">
                <a16:creationId xmlns:a16="http://schemas.microsoft.com/office/drawing/2014/main" id="{6B077016-8746-B22F-BE95-04E4E8FE2F5F}"/>
              </a:ext>
            </a:extLst>
          </p:cNvPr>
          <p:cNvSpPr>
            <a:spLocks noGrp="1"/>
          </p:cNvSpPr>
          <p:nvPr>
            <p:ph type="title"/>
          </p:nvPr>
        </p:nvSpPr>
        <p:spPr/>
        <p:txBody>
          <a:bodyPr/>
          <a:lstStyle/>
          <a:p>
            <a:r>
              <a:rPr lang="en-US" dirty="0"/>
              <a:t>Regaining Benefits Continued</a:t>
            </a:r>
          </a:p>
        </p:txBody>
      </p:sp>
    </p:spTree>
    <p:extLst>
      <p:ext uri="{BB962C8B-B14F-4D97-AF65-F5344CB8AC3E}">
        <p14:creationId xmlns:p14="http://schemas.microsoft.com/office/powerpoint/2010/main" val="3348312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D0B5EF-C8CF-BCF6-7839-740274F9EE51}"/>
              </a:ext>
            </a:extLst>
          </p:cNvPr>
          <p:cNvSpPr>
            <a:spLocks noGrp="1"/>
          </p:cNvSpPr>
          <p:nvPr>
            <p:ph sz="half" idx="1"/>
          </p:nvPr>
        </p:nvSpPr>
        <p:spPr/>
        <p:txBody>
          <a:bodyPr/>
          <a:lstStyle/>
          <a:p>
            <a:r>
              <a:rPr lang="en-US" b="1" dirty="0"/>
              <a:t>All or part </a:t>
            </a:r>
            <a:r>
              <a:rPr lang="en-US" dirty="0"/>
              <a:t>of the compensation not paid to an incarcerated veteran may be apportioned to the veteran’s spouse, child, or children and dependent parents based on individual need.​</a:t>
            </a:r>
          </a:p>
          <a:p>
            <a:pPr marL="0" indent="0">
              <a:buNone/>
            </a:pPr>
            <a:endParaRPr lang="en-US" dirty="0"/>
          </a:p>
        </p:txBody>
      </p:sp>
      <p:sp>
        <p:nvSpPr>
          <p:cNvPr id="3" name="Content Placeholder 2">
            <a:extLst>
              <a:ext uri="{FF2B5EF4-FFF2-40B4-BE49-F238E27FC236}">
                <a16:creationId xmlns:a16="http://schemas.microsoft.com/office/drawing/2014/main" id="{3BA61E5A-3419-7169-9403-665CE3F8107F}"/>
              </a:ext>
            </a:extLst>
          </p:cNvPr>
          <p:cNvSpPr>
            <a:spLocks noGrp="1"/>
          </p:cNvSpPr>
          <p:nvPr>
            <p:ph sz="half" idx="2"/>
          </p:nvPr>
        </p:nvSpPr>
        <p:spPr/>
        <p:txBody>
          <a:bodyPr/>
          <a:lstStyle/>
          <a:p>
            <a:pPr marL="0" indent="0" fontAlgn="base">
              <a:buNone/>
            </a:pPr>
            <a:r>
              <a:rPr lang="en-US" dirty="0"/>
              <a:t>To determine individual need, consideration should be given to such factors as:​</a:t>
            </a:r>
          </a:p>
          <a:p>
            <a:pPr lvl="1" fontAlgn="base"/>
            <a:r>
              <a:rPr lang="en-US" dirty="0"/>
              <a:t>Claimant’s income​</a:t>
            </a:r>
          </a:p>
          <a:p>
            <a:pPr lvl="1" fontAlgn="base"/>
            <a:r>
              <a:rPr lang="en-US" dirty="0"/>
              <a:t>Living expenses​</a:t>
            </a:r>
          </a:p>
          <a:p>
            <a:pPr lvl="1" fontAlgn="base"/>
            <a:r>
              <a:rPr lang="en-US" dirty="0"/>
              <a:t>Amount of compensation available to be apportioned​</a:t>
            </a:r>
          </a:p>
          <a:p>
            <a:pPr lvl="1" fontAlgn="base"/>
            <a:r>
              <a:rPr lang="en-US" dirty="0"/>
              <a:t>The needs and living expenses of other claimants</a:t>
            </a:r>
          </a:p>
          <a:p>
            <a:pPr marL="0" indent="0">
              <a:buNone/>
            </a:pPr>
            <a:endParaRPr lang="en-US" dirty="0"/>
          </a:p>
        </p:txBody>
      </p:sp>
      <p:sp>
        <p:nvSpPr>
          <p:cNvPr id="4" name="Title 3">
            <a:extLst>
              <a:ext uri="{FF2B5EF4-FFF2-40B4-BE49-F238E27FC236}">
                <a16:creationId xmlns:a16="http://schemas.microsoft.com/office/drawing/2014/main" id="{B4DCD513-D2EE-2534-D699-4740527918DB}"/>
              </a:ext>
            </a:extLst>
          </p:cNvPr>
          <p:cNvSpPr>
            <a:spLocks noGrp="1"/>
          </p:cNvSpPr>
          <p:nvPr>
            <p:ph type="title"/>
          </p:nvPr>
        </p:nvSpPr>
        <p:spPr/>
        <p:txBody>
          <a:bodyPr/>
          <a:lstStyle/>
          <a:p>
            <a:r>
              <a:rPr lang="en-US" dirty="0"/>
              <a:t>Dependent Apportionment</a:t>
            </a:r>
          </a:p>
        </p:txBody>
      </p:sp>
    </p:spTree>
    <p:extLst>
      <p:ext uri="{BB962C8B-B14F-4D97-AF65-F5344CB8AC3E}">
        <p14:creationId xmlns:p14="http://schemas.microsoft.com/office/powerpoint/2010/main" val="32600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7E65E8-4916-BF5E-8A84-C2B90595603A}"/>
              </a:ext>
            </a:extLst>
          </p:cNvPr>
          <p:cNvSpPr>
            <a:spLocks noGrp="1"/>
          </p:cNvSpPr>
          <p:nvPr>
            <p:ph idx="1"/>
          </p:nvPr>
        </p:nvSpPr>
        <p:spPr/>
        <p:txBody>
          <a:bodyPr/>
          <a:lstStyle/>
          <a:p>
            <a:r>
              <a:rPr lang="en-US" dirty="0"/>
              <a:t>An apportionment of an incarcerated veteran’s VA benefits is </a:t>
            </a:r>
            <a:r>
              <a:rPr lang="en-US" b="1" dirty="0"/>
              <a:t>not granted automatically</a:t>
            </a:r>
            <a:r>
              <a:rPr lang="en-US" dirty="0"/>
              <a:t> to the veteran’s dependents</a:t>
            </a:r>
          </a:p>
          <a:p>
            <a:r>
              <a:rPr lang="en-US" dirty="0"/>
              <a:t>The dependent(s) must file a claim for an apportionment</a:t>
            </a:r>
          </a:p>
          <a:p>
            <a:pPr fontAlgn="base"/>
            <a:r>
              <a:rPr lang="en-US" dirty="0"/>
              <a:t>VA Form </a:t>
            </a:r>
            <a:r>
              <a:rPr lang="en-US" b="1" dirty="0"/>
              <a:t>21-0788</a:t>
            </a:r>
            <a:r>
              <a:rPr lang="en-US" dirty="0"/>
              <a:t> is what needs to be completed for the person seeking apportionment​ (Information Regarding Apportionment of Beneficiary’s Award) </a:t>
            </a:r>
          </a:p>
          <a:p>
            <a:pPr fontAlgn="base"/>
            <a:r>
              <a:rPr lang="en-US" dirty="0"/>
              <a:t>Upon receipt of the claim, VA will develop evidence to decide the claim</a:t>
            </a:r>
          </a:p>
          <a:p>
            <a:endParaRPr lang="en-US" dirty="0"/>
          </a:p>
        </p:txBody>
      </p:sp>
      <p:sp>
        <p:nvSpPr>
          <p:cNvPr id="3" name="Title 2">
            <a:extLst>
              <a:ext uri="{FF2B5EF4-FFF2-40B4-BE49-F238E27FC236}">
                <a16:creationId xmlns:a16="http://schemas.microsoft.com/office/drawing/2014/main" id="{6166CDC6-5CDB-42A3-CFD1-8EC8716DE09A}"/>
              </a:ext>
            </a:extLst>
          </p:cNvPr>
          <p:cNvSpPr>
            <a:spLocks noGrp="1"/>
          </p:cNvSpPr>
          <p:nvPr>
            <p:ph type="title"/>
          </p:nvPr>
        </p:nvSpPr>
        <p:spPr/>
        <p:txBody>
          <a:bodyPr/>
          <a:lstStyle/>
          <a:p>
            <a:r>
              <a:rPr lang="en-US" dirty="0"/>
              <a:t>Dependent Apportionment Continued</a:t>
            </a:r>
          </a:p>
        </p:txBody>
      </p:sp>
    </p:spTree>
    <p:extLst>
      <p:ext uri="{BB962C8B-B14F-4D97-AF65-F5344CB8AC3E}">
        <p14:creationId xmlns:p14="http://schemas.microsoft.com/office/powerpoint/2010/main" val="2053760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2D0B24E-7A8F-943D-B66D-8E3AB46FCBF3}"/>
              </a:ext>
            </a:extLst>
          </p:cNvPr>
          <p:cNvPicPr>
            <a:picLocks noGrp="1" noChangeAspect="1"/>
          </p:cNvPicPr>
          <p:nvPr>
            <p:ph idx="1"/>
          </p:nvPr>
        </p:nvPicPr>
        <p:blipFill>
          <a:blip r:embed="rId3"/>
          <a:stretch>
            <a:fillRect/>
          </a:stretch>
        </p:blipFill>
        <p:spPr>
          <a:xfrm>
            <a:off x="1565999" y="1645920"/>
            <a:ext cx="4366260" cy="5074920"/>
          </a:xfrm>
          <a:prstGeom prst="rect">
            <a:avLst/>
          </a:prstGeom>
        </p:spPr>
      </p:pic>
      <p:sp>
        <p:nvSpPr>
          <p:cNvPr id="3" name="Title 2">
            <a:extLst>
              <a:ext uri="{FF2B5EF4-FFF2-40B4-BE49-F238E27FC236}">
                <a16:creationId xmlns:a16="http://schemas.microsoft.com/office/drawing/2014/main" id="{DB1E4F08-265F-1A45-E17C-684C27F9C85C}"/>
              </a:ext>
            </a:extLst>
          </p:cNvPr>
          <p:cNvSpPr>
            <a:spLocks noGrp="1"/>
          </p:cNvSpPr>
          <p:nvPr>
            <p:ph type="title"/>
          </p:nvPr>
        </p:nvSpPr>
        <p:spPr/>
        <p:txBody>
          <a:bodyPr/>
          <a:lstStyle/>
          <a:p>
            <a:r>
              <a:rPr lang="en-US" dirty="0"/>
              <a:t>VA Form 21-0788</a:t>
            </a:r>
          </a:p>
        </p:txBody>
      </p:sp>
      <p:pic>
        <p:nvPicPr>
          <p:cNvPr id="8" name="Picture 7">
            <a:extLst>
              <a:ext uri="{FF2B5EF4-FFF2-40B4-BE49-F238E27FC236}">
                <a16:creationId xmlns:a16="http://schemas.microsoft.com/office/drawing/2014/main" id="{F11E7E9C-F14A-D509-CA67-028F12E9EB08}"/>
              </a:ext>
            </a:extLst>
          </p:cNvPr>
          <p:cNvPicPr>
            <a:picLocks noChangeAspect="1"/>
          </p:cNvPicPr>
          <p:nvPr/>
        </p:nvPicPr>
        <p:blipFill>
          <a:blip r:embed="rId4"/>
          <a:stretch>
            <a:fillRect/>
          </a:stretch>
        </p:blipFill>
        <p:spPr>
          <a:xfrm>
            <a:off x="7322820" y="1645920"/>
            <a:ext cx="4114801" cy="5151120"/>
          </a:xfrm>
          <a:prstGeom prst="rect">
            <a:avLst/>
          </a:prstGeom>
        </p:spPr>
      </p:pic>
    </p:spTree>
    <p:extLst>
      <p:ext uri="{BB962C8B-B14F-4D97-AF65-F5344CB8AC3E}">
        <p14:creationId xmlns:p14="http://schemas.microsoft.com/office/powerpoint/2010/main" val="2019229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6F255F-A132-E834-0DD8-B2105817E8CC}"/>
              </a:ext>
            </a:extLst>
          </p:cNvPr>
          <p:cNvSpPr>
            <a:spLocks noGrp="1"/>
          </p:cNvSpPr>
          <p:nvPr>
            <p:ph sz="half" idx="1"/>
          </p:nvPr>
        </p:nvSpPr>
        <p:spPr/>
        <p:txBody>
          <a:bodyPr/>
          <a:lstStyle/>
          <a:p>
            <a:pPr marL="0" indent="0" fontAlgn="base">
              <a:buNone/>
            </a:pPr>
            <a:r>
              <a:rPr lang="en-US" dirty="0"/>
              <a:t>For a claimant to receive an apportionment of a competent primary beneficiary's benefits, the claimant must:​</a:t>
            </a:r>
          </a:p>
          <a:p>
            <a:pPr fontAlgn="base"/>
            <a:r>
              <a:rPr lang="en-US" dirty="0"/>
              <a:t>File a claim and:​</a:t>
            </a:r>
          </a:p>
          <a:p>
            <a:pPr lvl="1" fontAlgn="base"/>
            <a:r>
              <a:rPr lang="en-US" dirty="0"/>
              <a:t>Demonstrate a need for benefits, per the requirements of 38 CFR 3.451 or​</a:t>
            </a:r>
          </a:p>
          <a:p>
            <a:pPr lvl="1" fontAlgn="base"/>
            <a:r>
              <a:rPr lang="en-US" dirty="0"/>
              <a:t>Live apart from the veteran and did not receive a reasonable level of support per 38 CFR 3.450​</a:t>
            </a:r>
          </a:p>
          <a:p>
            <a:endParaRPr lang="en-US" dirty="0"/>
          </a:p>
        </p:txBody>
      </p:sp>
      <p:sp>
        <p:nvSpPr>
          <p:cNvPr id="3" name="Content Placeholder 2">
            <a:extLst>
              <a:ext uri="{FF2B5EF4-FFF2-40B4-BE49-F238E27FC236}">
                <a16:creationId xmlns:a16="http://schemas.microsoft.com/office/drawing/2014/main" id="{7E7BD8B7-D9BD-9042-E85E-F5B3DBA940A5}"/>
              </a:ext>
            </a:extLst>
          </p:cNvPr>
          <p:cNvSpPr>
            <a:spLocks noGrp="1"/>
          </p:cNvSpPr>
          <p:nvPr>
            <p:ph sz="half" idx="2"/>
          </p:nvPr>
        </p:nvSpPr>
        <p:spPr/>
        <p:txBody>
          <a:bodyPr/>
          <a:lstStyle/>
          <a:p>
            <a:r>
              <a:rPr lang="en-US" dirty="0"/>
              <a:t>If the requirements are met and the primary beneficiary </a:t>
            </a:r>
            <a:r>
              <a:rPr lang="en-US" b="1" dirty="0"/>
              <a:t>will not suffer undue hardship</a:t>
            </a:r>
            <a:r>
              <a:rPr lang="en-US" dirty="0"/>
              <a:t>, VA may authorize an apportionment of the primary beneficiary’s benefits to be paid to the claimant.</a:t>
            </a:r>
          </a:p>
          <a:p>
            <a:endParaRPr lang="en-US" dirty="0"/>
          </a:p>
        </p:txBody>
      </p:sp>
      <p:sp>
        <p:nvSpPr>
          <p:cNvPr id="4" name="Title 3">
            <a:extLst>
              <a:ext uri="{FF2B5EF4-FFF2-40B4-BE49-F238E27FC236}">
                <a16:creationId xmlns:a16="http://schemas.microsoft.com/office/drawing/2014/main" id="{F3E001AC-7CB3-5EAE-E339-55D8623DDA41}"/>
              </a:ext>
            </a:extLst>
          </p:cNvPr>
          <p:cNvSpPr>
            <a:spLocks noGrp="1"/>
          </p:cNvSpPr>
          <p:nvPr>
            <p:ph type="title"/>
          </p:nvPr>
        </p:nvSpPr>
        <p:spPr/>
        <p:txBody>
          <a:bodyPr/>
          <a:lstStyle/>
          <a:p>
            <a:r>
              <a:rPr lang="en-US" dirty="0"/>
              <a:t>General Rules for Apportionment</a:t>
            </a:r>
          </a:p>
        </p:txBody>
      </p:sp>
    </p:spTree>
    <p:extLst>
      <p:ext uri="{BB962C8B-B14F-4D97-AF65-F5344CB8AC3E}">
        <p14:creationId xmlns:p14="http://schemas.microsoft.com/office/powerpoint/2010/main" val="805616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0DCA00F-B6E8-CA15-3C41-7D4409CE51ED}"/>
              </a:ext>
            </a:extLst>
          </p:cNvPr>
          <p:cNvSpPr>
            <a:spLocks noGrp="1"/>
          </p:cNvSpPr>
          <p:nvPr>
            <p:ph sz="half" idx="1"/>
          </p:nvPr>
        </p:nvSpPr>
        <p:spPr/>
        <p:txBody>
          <a:bodyPr/>
          <a:lstStyle/>
          <a:p>
            <a:r>
              <a:rPr lang="en-US" dirty="0"/>
              <a:t>Veteran’s monthly VA disability compensation: $1,500.</a:t>
            </a:r>
          </a:p>
          <a:p>
            <a:r>
              <a:rPr lang="en-US" dirty="0"/>
              <a:t>Veteran becomes incarcerated for a non-felony offense (or is detained pretrial) and remains eligible for benefits.</a:t>
            </a:r>
          </a:p>
          <a:p>
            <a:r>
              <a:rPr lang="en-US" dirty="0"/>
              <a:t>Spouse files an apportionment claim with VA, providing marriage certificate, proof of household expenses, and evidence of veteran’s incarceration.</a:t>
            </a:r>
          </a:p>
          <a:p>
            <a:endParaRPr lang="en-US" dirty="0"/>
          </a:p>
        </p:txBody>
      </p:sp>
      <p:sp>
        <p:nvSpPr>
          <p:cNvPr id="3" name="Content Placeholder 2">
            <a:extLst>
              <a:ext uri="{FF2B5EF4-FFF2-40B4-BE49-F238E27FC236}">
                <a16:creationId xmlns:a16="http://schemas.microsoft.com/office/drawing/2014/main" id="{B0807FD1-A17E-E70F-99CF-3E0120DD0326}"/>
              </a:ext>
            </a:extLst>
          </p:cNvPr>
          <p:cNvSpPr>
            <a:spLocks noGrp="1"/>
          </p:cNvSpPr>
          <p:nvPr>
            <p:ph sz="half" idx="2"/>
          </p:nvPr>
        </p:nvSpPr>
        <p:spPr/>
        <p:txBody>
          <a:bodyPr>
            <a:normAutofit fontScale="85000" lnSpcReduction="20000"/>
          </a:bodyPr>
          <a:lstStyle/>
          <a:p>
            <a:pPr marL="0" indent="0">
              <a:buNone/>
            </a:pPr>
            <a:r>
              <a:rPr lang="en-US" dirty="0"/>
              <a:t>VA determines reasonable apportionment based on the dependent’s needs and the veteran’s ability to manage funds and awards apportionment as follows:</a:t>
            </a:r>
          </a:p>
          <a:p>
            <a:r>
              <a:rPr lang="en-US" dirty="0"/>
              <a:t>Apportioned to spouse: $1,000/month (to help pay rent, utilities, food, child care).</a:t>
            </a:r>
          </a:p>
          <a:p>
            <a:r>
              <a:rPr lang="en-US" dirty="0"/>
              <a:t>Remaining paid to veteran (placed in VA account or otherwise held): $500/month.</a:t>
            </a:r>
          </a:p>
          <a:p>
            <a:r>
              <a:rPr lang="en-US" dirty="0"/>
              <a:t>Result: The spouse receives $1,000/month directly or via VA-directed payment; the veteran continues to receive or have access to the remaining $500.</a:t>
            </a:r>
          </a:p>
          <a:p>
            <a:endParaRPr lang="en-US" dirty="0"/>
          </a:p>
        </p:txBody>
      </p:sp>
      <p:sp>
        <p:nvSpPr>
          <p:cNvPr id="4" name="Title 3">
            <a:extLst>
              <a:ext uri="{FF2B5EF4-FFF2-40B4-BE49-F238E27FC236}">
                <a16:creationId xmlns:a16="http://schemas.microsoft.com/office/drawing/2014/main" id="{2AF4A8E1-67EF-930B-501B-AB74D6147A99}"/>
              </a:ext>
            </a:extLst>
          </p:cNvPr>
          <p:cNvSpPr>
            <a:spLocks noGrp="1"/>
          </p:cNvSpPr>
          <p:nvPr>
            <p:ph type="title"/>
          </p:nvPr>
        </p:nvSpPr>
        <p:spPr/>
        <p:txBody>
          <a:bodyPr/>
          <a:lstStyle/>
          <a:p>
            <a:r>
              <a:rPr lang="en-US" dirty="0"/>
              <a:t>Scenario</a:t>
            </a:r>
          </a:p>
        </p:txBody>
      </p:sp>
    </p:spTree>
    <p:extLst>
      <p:ext uri="{BB962C8B-B14F-4D97-AF65-F5344CB8AC3E}">
        <p14:creationId xmlns:p14="http://schemas.microsoft.com/office/powerpoint/2010/main" val="2536258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197EC3-71B6-BB18-125E-7D79F098009E}"/>
              </a:ext>
            </a:extLst>
          </p:cNvPr>
          <p:cNvSpPr>
            <a:spLocks noGrp="1"/>
          </p:cNvSpPr>
          <p:nvPr>
            <p:ph idx="1"/>
          </p:nvPr>
        </p:nvSpPr>
        <p:spPr>
          <a:xfrm>
            <a:off x="269358" y="2044286"/>
            <a:ext cx="11653283" cy="4667250"/>
          </a:xfrm>
        </p:spPr>
        <p:txBody>
          <a:bodyPr vert="horz" lIns="91440" tIns="45720" rIns="91440" bIns="45720" rtlCol="0" anchor="t">
            <a:normAutofit/>
          </a:bodyPr>
          <a:lstStyle/>
          <a:p>
            <a:r>
              <a:rPr lang="en-US" dirty="0"/>
              <a:t>The veteran’s award isn’t subject to apportionment (the particular benefit type or payment rules don’t permit apportionment).</a:t>
            </a:r>
          </a:p>
          <a:p>
            <a:r>
              <a:rPr lang="en-US" dirty="0"/>
              <a:t>The dependent does not meet the VA’s legal definition of a dependent (insufficient relationship or ineligibility).</a:t>
            </a:r>
          </a:p>
          <a:p>
            <a:r>
              <a:rPr lang="en-US" dirty="0"/>
              <a:t>Lack of adequate evidence that the dependent is actually in need of support or that the veteran was providing support (insufficient documentation of dependency, living arrangements, financial need).</a:t>
            </a:r>
          </a:p>
          <a:p>
            <a:r>
              <a:rPr lang="en-US">
                <a:latin typeface="Arial"/>
                <a:cs typeface="Arial"/>
              </a:rPr>
              <a:t>No proof the veteran cannot or will not provide for the dependent (incarceration alone doesn’t automatically prove inability to provide).</a:t>
            </a:r>
          </a:p>
        </p:txBody>
      </p:sp>
      <p:sp>
        <p:nvSpPr>
          <p:cNvPr id="3" name="Title 2">
            <a:extLst>
              <a:ext uri="{FF2B5EF4-FFF2-40B4-BE49-F238E27FC236}">
                <a16:creationId xmlns:a16="http://schemas.microsoft.com/office/drawing/2014/main" id="{B4F8D8AA-FEA1-8B53-98DD-34D38F2F3E9E}"/>
              </a:ext>
            </a:extLst>
          </p:cNvPr>
          <p:cNvSpPr>
            <a:spLocks noGrp="1"/>
          </p:cNvSpPr>
          <p:nvPr>
            <p:ph type="title"/>
          </p:nvPr>
        </p:nvSpPr>
        <p:spPr/>
        <p:txBody>
          <a:bodyPr/>
          <a:lstStyle/>
          <a:p>
            <a:r>
              <a:rPr lang="en-US" dirty="0"/>
              <a:t>Denied Apportionment</a:t>
            </a:r>
          </a:p>
        </p:txBody>
      </p:sp>
    </p:spTree>
    <p:extLst>
      <p:ext uri="{BB962C8B-B14F-4D97-AF65-F5344CB8AC3E}">
        <p14:creationId xmlns:p14="http://schemas.microsoft.com/office/powerpoint/2010/main" val="3586970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08CEE-F504-402C-8B15-C3C7034BA43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9E2828-CE57-72D2-BD92-FB00E2A67A4F}"/>
              </a:ext>
            </a:extLst>
          </p:cNvPr>
          <p:cNvSpPr>
            <a:spLocks noGrp="1"/>
          </p:cNvSpPr>
          <p:nvPr>
            <p:ph idx="1"/>
          </p:nvPr>
        </p:nvSpPr>
        <p:spPr>
          <a:xfrm>
            <a:off x="269358" y="2044286"/>
            <a:ext cx="11653283" cy="4667250"/>
          </a:xfrm>
        </p:spPr>
        <p:txBody>
          <a:bodyPr vert="horz" lIns="91440" tIns="45720" rIns="91440" bIns="45720" rtlCol="0" anchor="t">
            <a:normAutofit/>
          </a:bodyPr>
          <a:lstStyle/>
          <a:p>
            <a:r>
              <a:rPr lang="en-US">
                <a:latin typeface="Arial"/>
                <a:cs typeface="Arial"/>
              </a:rPr>
              <a:t>The benefits are already paid to, or legally controlled by, another person/fiduciary or are subject to a court-ordered assignment that prevents apportionment.</a:t>
            </a:r>
          </a:p>
          <a:p>
            <a:r>
              <a:rPr lang="en-US"/>
              <a:t>The veteran’s benefits are reduced, suspended, or terminated by law (e.g., certain disqualifying criminal dispositions or other statutory offsets), leaving no funds available to apportion.</a:t>
            </a:r>
          </a:p>
          <a:p>
            <a:r>
              <a:rPr lang="en-US"/>
              <a:t>The apportionment claim was not filed timely or the dependent failed to cooperate with VA requests for information.</a:t>
            </a:r>
          </a:p>
          <a:p>
            <a:r>
              <a:rPr lang="en-US"/>
              <a:t>Evidence or findings of fraud, misrepresentation, or conflicting statements that undermine the dependent’s claim.</a:t>
            </a:r>
          </a:p>
        </p:txBody>
      </p:sp>
      <p:sp>
        <p:nvSpPr>
          <p:cNvPr id="3" name="Title 2">
            <a:extLst>
              <a:ext uri="{FF2B5EF4-FFF2-40B4-BE49-F238E27FC236}">
                <a16:creationId xmlns:a16="http://schemas.microsoft.com/office/drawing/2014/main" id="{E080BB01-0F9E-333F-16CD-33390FC2B33E}"/>
              </a:ext>
            </a:extLst>
          </p:cNvPr>
          <p:cNvSpPr>
            <a:spLocks noGrp="1"/>
          </p:cNvSpPr>
          <p:nvPr>
            <p:ph type="title"/>
          </p:nvPr>
        </p:nvSpPr>
        <p:spPr/>
        <p:txBody>
          <a:bodyPr/>
          <a:lstStyle/>
          <a:p>
            <a:r>
              <a:rPr lang="en-US"/>
              <a:t>Denied Apportionment</a:t>
            </a:r>
          </a:p>
        </p:txBody>
      </p:sp>
    </p:spTree>
    <p:extLst>
      <p:ext uri="{BB962C8B-B14F-4D97-AF65-F5344CB8AC3E}">
        <p14:creationId xmlns:p14="http://schemas.microsoft.com/office/powerpoint/2010/main" val="2430410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9A4F5D6-DAC6-E4BA-257F-92524966A5B8}"/>
              </a:ext>
            </a:extLst>
          </p:cNvPr>
          <p:cNvSpPr>
            <a:spLocks noGrp="1"/>
          </p:cNvSpPr>
          <p:nvPr>
            <p:ph type="title"/>
          </p:nvPr>
        </p:nvSpPr>
        <p:spPr/>
        <p:txBody>
          <a:bodyPr/>
          <a:lstStyle/>
          <a:p>
            <a:r>
              <a:rPr lang="en-US" dirty="0"/>
              <a:t>Course Topics</a:t>
            </a:r>
          </a:p>
        </p:txBody>
      </p:sp>
      <p:sp>
        <p:nvSpPr>
          <p:cNvPr id="4" name="Content Placeholder 1">
            <a:extLst>
              <a:ext uri="{FF2B5EF4-FFF2-40B4-BE49-F238E27FC236}">
                <a16:creationId xmlns:a16="http://schemas.microsoft.com/office/drawing/2014/main" id="{239AB815-0E4A-398F-C230-06F409E8F866}"/>
              </a:ext>
            </a:extLst>
          </p:cNvPr>
          <p:cNvSpPr>
            <a:spLocks noGrp="1"/>
          </p:cNvSpPr>
          <p:nvPr>
            <p:ph idx="1"/>
          </p:nvPr>
        </p:nvSpPr>
        <p:spPr>
          <a:xfrm>
            <a:off x="276447" y="1825625"/>
            <a:ext cx="11653283" cy="4667250"/>
          </a:xfrm>
        </p:spPr>
        <p:txBody>
          <a:bodyPr>
            <a:noAutofit/>
          </a:bodyPr>
          <a:lstStyle/>
          <a:p>
            <a:pPr marL="0" indent="0">
              <a:buNone/>
            </a:pPr>
            <a:endParaRPr lang="en-US" dirty="0"/>
          </a:p>
          <a:p>
            <a:pPr marL="0" indent="0">
              <a:buNone/>
            </a:pPr>
            <a:endParaRPr lang="en-US" dirty="0"/>
          </a:p>
          <a:p>
            <a:endParaRPr lang="en-US" dirty="0"/>
          </a:p>
        </p:txBody>
      </p:sp>
      <p:sp>
        <p:nvSpPr>
          <p:cNvPr id="2" name="TextBox 1">
            <a:extLst>
              <a:ext uri="{FF2B5EF4-FFF2-40B4-BE49-F238E27FC236}">
                <a16:creationId xmlns:a16="http://schemas.microsoft.com/office/drawing/2014/main" id="{1E1E3E31-044D-AF94-A70D-38C88255A386}"/>
              </a:ext>
            </a:extLst>
          </p:cNvPr>
          <p:cNvSpPr txBox="1"/>
          <p:nvPr/>
        </p:nvSpPr>
        <p:spPr>
          <a:xfrm>
            <a:off x="496957" y="1958009"/>
            <a:ext cx="11482392" cy="3108543"/>
          </a:xfrm>
          <a:prstGeom prst="rect">
            <a:avLst/>
          </a:prstGeom>
          <a:noFill/>
        </p:spPr>
        <p:txBody>
          <a:bodyPr wrap="square" rtlCol="0">
            <a:spAutoFit/>
          </a:bodyPr>
          <a:lstStyle/>
          <a:p>
            <a:pPr marL="342900" indent="-342900">
              <a:buFont typeface="Arial" panose="020B0604020202020204" pitchFamily="34" charset="0"/>
              <a:buChar char="•"/>
            </a:pPr>
            <a:r>
              <a:rPr lang="en-US" sz="2800" dirty="0"/>
              <a:t>Incarcerated or “Justice Involved” Veterans: Definition and Regulation</a:t>
            </a:r>
          </a:p>
          <a:p>
            <a:pPr marL="342900" indent="-342900">
              <a:buFont typeface="Arial" panose="020B0604020202020204" pitchFamily="34" charset="0"/>
              <a:buChar char="•"/>
            </a:pPr>
            <a:r>
              <a:rPr lang="en-US" sz="2800" dirty="0"/>
              <a:t>Exceptions</a:t>
            </a:r>
          </a:p>
          <a:p>
            <a:pPr marL="342900" indent="-342900">
              <a:buFont typeface="Arial" panose="020B0604020202020204" pitchFamily="34" charset="0"/>
              <a:buChar char="•"/>
            </a:pPr>
            <a:r>
              <a:rPr lang="en-US" sz="2800" dirty="0"/>
              <a:t>VA actions while incarcerated</a:t>
            </a:r>
          </a:p>
          <a:p>
            <a:pPr marL="342900" indent="-342900">
              <a:buFont typeface="Arial" panose="020B0604020202020204" pitchFamily="34" charset="0"/>
              <a:buChar char="•"/>
            </a:pPr>
            <a:r>
              <a:rPr lang="en-US" sz="2800" dirty="0"/>
              <a:t>Regaining benefits</a:t>
            </a:r>
          </a:p>
          <a:p>
            <a:pPr marL="342900" indent="-342900">
              <a:buFont typeface="Arial" panose="020B0604020202020204" pitchFamily="34" charset="0"/>
              <a:buChar char="•"/>
            </a:pPr>
            <a:r>
              <a:rPr lang="en-US" sz="2800" dirty="0"/>
              <a:t>Apportionment for Spouse or Dependents</a:t>
            </a:r>
          </a:p>
          <a:p>
            <a:pPr marL="342900" indent="-342900">
              <a:buFont typeface="Arial" panose="020B0604020202020204" pitchFamily="34" charset="0"/>
              <a:buChar char="•"/>
            </a:pPr>
            <a:r>
              <a:rPr lang="en-US" sz="2800" dirty="0"/>
              <a:t>Appeal Considerations</a:t>
            </a:r>
          </a:p>
          <a:p>
            <a:pPr marL="285750" indent="-285750">
              <a:buFont typeface="Arial" panose="020B0604020202020204" pitchFamily="34" charset="0"/>
              <a:buChar char="•"/>
            </a:pPr>
            <a:r>
              <a:rPr lang="en-US" sz="2800" dirty="0"/>
              <a:t>Q&amp;A</a:t>
            </a:r>
          </a:p>
        </p:txBody>
      </p:sp>
    </p:spTree>
    <p:extLst>
      <p:ext uri="{BB962C8B-B14F-4D97-AF65-F5344CB8AC3E}">
        <p14:creationId xmlns:p14="http://schemas.microsoft.com/office/powerpoint/2010/main" val="2249072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3040A1-19A5-F047-A667-F607C81649C8}"/>
              </a:ext>
            </a:extLst>
          </p:cNvPr>
          <p:cNvSpPr>
            <a:spLocks noGrp="1"/>
          </p:cNvSpPr>
          <p:nvPr>
            <p:ph sz="half" idx="1"/>
          </p:nvPr>
        </p:nvSpPr>
        <p:spPr/>
        <p:txBody>
          <a:bodyPr/>
          <a:lstStyle/>
          <a:p>
            <a:pPr fontAlgn="base"/>
            <a:r>
              <a:rPr lang="en-US" dirty="0"/>
              <a:t>Incorrect date of incarceration </a:t>
            </a:r>
            <a:r>
              <a:rPr lang="en-US" b="1" dirty="0"/>
              <a:t>(61st day)​</a:t>
            </a:r>
          </a:p>
          <a:p>
            <a:pPr fontAlgn="base"/>
            <a:r>
              <a:rPr lang="en-US" dirty="0"/>
              <a:t>Overpayment due to no notice to VA of incarceration​</a:t>
            </a:r>
          </a:p>
          <a:p>
            <a:pPr fontAlgn="base"/>
            <a:r>
              <a:rPr lang="en-US" dirty="0"/>
              <a:t>Apportionment denied </a:t>
            </a:r>
          </a:p>
          <a:p>
            <a:endParaRPr lang="en-US" dirty="0"/>
          </a:p>
        </p:txBody>
      </p:sp>
      <p:sp>
        <p:nvSpPr>
          <p:cNvPr id="3" name="Content Placeholder 2">
            <a:extLst>
              <a:ext uri="{FF2B5EF4-FFF2-40B4-BE49-F238E27FC236}">
                <a16:creationId xmlns:a16="http://schemas.microsoft.com/office/drawing/2014/main" id="{7D7AF081-29D9-2522-868D-8C3D0FECEE5C}"/>
              </a:ext>
            </a:extLst>
          </p:cNvPr>
          <p:cNvSpPr>
            <a:spLocks noGrp="1"/>
          </p:cNvSpPr>
          <p:nvPr>
            <p:ph sz="half" idx="2"/>
          </p:nvPr>
        </p:nvSpPr>
        <p:spPr/>
        <p:txBody>
          <a:bodyPr/>
          <a:lstStyle/>
          <a:p>
            <a:pPr fontAlgn="base"/>
            <a:r>
              <a:rPr lang="en-US" b="1" dirty="0"/>
              <a:t>All</a:t>
            </a:r>
            <a:r>
              <a:rPr lang="en-US" dirty="0"/>
              <a:t> appeal lanes are available to incarcerated or justice-involved beneficiaries​​</a:t>
            </a:r>
          </a:p>
          <a:p>
            <a:pPr fontAlgn="base"/>
            <a:r>
              <a:rPr lang="en-US" dirty="0"/>
              <a:t>Communication with the incarcerated individual will be limited or restricted​</a:t>
            </a:r>
          </a:p>
          <a:p>
            <a:pPr fontAlgn="base"/>
            <a:r>
              <a:rPr lang="en-US" dirty="0"/>
              <a:t>Establishment of 3rd party consent may be beneficial</a:t>
            </a:r>
          </a:p>
          <a:p>
            <a:endParaRPr lang="en-US" dirty="0"/>
          </a:p>
        </p:txBody>
      </p:sp>
      <p:sp>
        <p:nvSpPr>
          <p:cNvPr id="4" name="Title 3">
            <a:extLst>
              <a:ext uri="{FF2B5EF4-FFF2-40B4-BE49-F238E27FC236}">
                <a16:creationId xmlns:a16="http://schemas.microsoft.com/office/drawing/2014/main" id="{0B27F3F9-C181-BC04-E8C0-07CF6157DDD0}"/>
              </a:ext>
            </a:extLst>
          </p:cNvPr>
          <p:cNvSpPr>
            <a:spLocks noGrp="1"/>
          </p:cNvSpPr>
          <p:nvPr>
            <p:ph type="title"/>
          </p:nvPr>
        </p:nvSpPr>
        <p:spPr/>
        <p:txBody>
          <a:bodyPr/>
          <a:lstStyle/>
          <a:p>
            <a:r>
              <a:rPr lang="en-US" dirty="0"/>
              <a:t>Appeal Considerations</a:t>
            </a:r>
          </a:p>
        </p:txBody>
      </p:sp>
    </p:spTree>
    <p:extLst>
      <p:ext uri="{BB962C8B-B14F-4D97-AF65-F5344CB8AC3E}">
        <p14:creationId xmlns:p14="http://schemas.microsoft.com/office/powerpoint/2010/main" val="3806479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9E79-1570-EFC6-1FBF-5B13B3F1CAE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072411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en-US" b="1" dirty="0"/>
              <a:t>VI.iii.A.1.a. </a:t>
            </a:r>
            <a:endParaRPr lang="en-US" dirty="0"/>
          </a:p>
          <a:p>
            <a:r>
              <a:rPr lang="en-US" dirty="0"/>
              <a:t>refers to the confinement of an individual in a penal institution, even though the individual may be allowed outside the institution temporarily on furlough or for medical treatment, and</a:t>
            </a:r>
          </a:p>
          <a:p>
            <a:r>
              <a:rPr lang="en-US" dirty="0"/>
              <a:t>includes confinement at any of the following, as long as confinement is pursuant to a criminal sentence:</a:t>
            </a:r>
          </a:p>
          <a:p>
            <a:pPr lvl="1"/>
            <a:r>
              <a:rPr lang="en-US" dirty="0"/>
              <a:t>medical facility or mental institution, or</a:t>
            </a:r>
          </a:p>
          <a:p>
            <a:pPr lvl="1"/>
            <a:r>
              <a:rPr lang="en-US" dirty="0"/>
              <a:t>other locations, such as work camps, forestry camps, or boot camps.</a:t>
            </a:r>
          </a:p>
        </p:txBody>
      </p:sp>
      <p:sp>
        <p:nvSpPr>
          <p:cNvPr id="4" name="Title 3"/>
          <p:cNvSpPr>
            <a:spLocks noGrp="1"/>
          </p:cNvSpPr>
          <p:nvPr>
            <p:ph type="title"/>
          </p:nvPr>
        </p:nvSpPr>
        <p:spPr/>
        <p:txBody>
          <a:bodyPr/>
          <a:lstStyle/>
          <a:p>
            <a:r>
              <a:rPr lang="en-US" dirty="0"/>
              <a:t>Official VA Definition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0018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a:p>
          <a:p>
            <a:pPr marL="0" indent="0">
              <a:buNone/>
            </a:pPr>
            <a:endParaRPr lang="en-US" dirty="0"/>
          </a:p>
        </p:txBody>
      </p:sp>
      <p:sp>
        <p:nvSpPr>
          <p:cNvPr id="4" name="Title 3"/>
          <p:cNvSpPr>
            <a:spLocks noGrp="1"/>
          </p:cNvSpPr>
          <p:nvPr>
            <p:ph type="title"/>
          </p:nvPr>
        </p:nvSpPr>
        <p:spPr/>
        <p:txBody>
          <a:bodyPr/>
          <a:lstStyle/>
          <a:p>
            <a:r>
              <a:rPr lang="en-US" dirty="0"/>
              <a:t>Conviction Date</a:t>
            </a:r>
            <a:endParaRPr lang="en-US"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855B636-2D13-B9BB-B85B-B19ECBE00D3A}"/>
              </a:ext>
            </a:extLst>
          </p:cNvPr>
          <p:cNvSpPr txBox="1"/>
          <p:nvPr/>
        </p:nvSpPr>
        <p:spPr>
          <a:xfrm>
            <a:off x="546652" y="2027583"/>
            <a:ext cx="11368901" cy="2523768"/>
          </a:xfrm>
          <a:prstGeom prst="rect">
            <a:avLst/>
          </a:prstGeom>
          <a:noFill/>
        </p:spPr>
        <p:txBody>
          <a:bodyPr wrap="square" rtlCol="0">
            <a:spAutoFit/>
          </a:bodyPr>
          <a:lstStyle/>
          <a:p>
            <a:pPr marL="285750" indent="-285750">
              <a:buFont typeface="Arial" panose="020B0604020202020204" pitchFamily="34" charset="0"/>
              <a:buChar char="•"/>
            </a:pPr>
            <a:r>
              <a:rPr lang="en-US" sz="2800" dirty="0"/>
              <a:t>The date a court formally finds a defendant guilty of an offense</a:t>
            </a:r>
          </a:p>
          <a:p>
            <a:pPr marL="285750" indent="-285750">
              <a:buFont typeface="Arial" panose="020B0604020202020204" pitchFamily="34" charset="0"/>
              <a:buChar char="•"/>
            </a:pPr>
            <a:r>
              <a:rPr lang="en-US" sz="2800" dirty="0"/>
              <a:t>This is the date used by VA to determine whether to reduce or terminate VA benefits during incarceration.</a:t>
            </a:r>
          </a:p>
          <a:p>
            <a:pPr marL="285750" indent="-285750">
              <a:buFont typeface="Arial" panose="020B0604020202020204" pitchFamily="34" charset="0"/>
              <a:buChar char="•"/>
            </a:pPr>
            <a:r>
              <a:rPr lang="en-US" sz="2800" b="1" dirty="0"/>
              <a:t>Do not </a:t>
            </a:r>
            <a:r>
              <a:rPr lang="en-US" sz="2800" dirty="0"/>
              <a:t>confuse this date with the sentencing date or the confinement date. </a:t>
            </a:r>
          </a:p>
          <a:p>
            <a:endParaRPr lang="en-US" dirty="0"/>
          </a:p>
        </p:txBody>
      </p:sp>
    </p:spTree>
    <p:extLst>
      <p:ext uri="{BB962C8B-B14F-4D97-AF65-F5344CB8AC3E}">
        <p14:creationId xmlns:p14="http://schemas.microsoft.com/office/powerpoint/2010/main" val="3243436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A60F8E-9E27-FDBB-2BAD-611498D395F9}"/>
              </a:ext>
            </a:extLst>
          </p:cNvPr>
          <p:cNvSpPr>
            <a:spLocks noGrp="1"/>
          </p:cNvSpPr>
          <p:nvPr>
            <p:ph sz="half" idx="1"/>
          </p:nvPr>
        </p:nvSpPr>
        <p:spPr>
          <a:xfrm>
            <a:off x="338470" y="2370289"/>
            <a:ext cx="5757530" cy="4667250"/>
          </a:xfrm>
        </p:spPr>
        <p:txBody>
          <a:bodyPr>
            <a:normAutofit/>
          </a:bodyPr>
          <a:lstStyle/>
          <a:p>
            <a:r>
              <a:rPr lang="en-US" dirty="0"/>
              <a:t>38 CFR 3.665</a:t>
            </a:r>
          </a:p>
          <a:p>
            <a:pPr lvl="1"/>
            <a:r>
              <a:rPr lang="en-US" dirty="0"/>
              <a:t>Requires the </a:t>
            </a:r>
            <a:r>
              <a:rPr lang="en-US" b="1" dirty="0"/>
              <a:t>reduction</a:t>
            </a:r>
            <a:r>
              <a:rPr lang="en-US" dirty="0"/>
              <a:t> of a beneficiary’s </a:t>
            </a:r>
            <a:r>
              <a:rPr lang="en-US" b="1" dirty="0"/>
              <a:t>disability compensation </a:t>
            </a:r>
            <a:r>
              <a:rPr lang="en-US" dirty="0"/>
              <a:t>or </a:t>
            </a:r>
            <a:r>
              <a:rPr lang="en-US" b="1" dirty="0"/>
              <a:t>Dependency and Indemnity Compensation (DIC) </a:t>
            </a:r>
            <a:r>
              <a:rPr lang="en-US" dirty="0"/>
              <a:t>when the beneficiary is incarcerated for more than 60 days following conviction of a </a:t>
            </a:r>
            <a:r>
              <a:rPr lang="en-US" b="1" dirty="0"/>
              <a:t>felony</a:t>
            </a:r>
            <a:r>
              <a:rPr lang="en-US" dirty="0"/>
              <a:t>.  </a:t>
            </a:r>
          </a:p>
          <a:p>
            <a:pPr marL="0" indent="0">
              <a:buNone/>
            </a:pPr>
            <a:endParaRPr lang="en-US" sz="1800" dirty="0"/>
          </a:p>
        </p:txBody>
      </p:sp>
      <p:sp>
        <p:nvSpPr>
          <p:cNvPr id="3" name="Content Placeholder 2">
            <a:extLst>
              <a:ext uri="{FF2B5EF4-FFF2-40B4-BE49-F238E27FC236}">
                <a16:creationId xmlns:a16="http://schemas.microsoft.com/office/drawing/2014/main" id="{0F2D3862-0685-BA0F-6F02-7C42B4D2A12E}"/>
              </a:ext>
            </a:extLst>
          </p:cNvPr>
          <p:cNvSpPr>
            <a:spLocks noGrp="1"/>
          </p:cNvSpPr>
          <p:nvPr>
            <p:ph sz="half" idx="2"/>
          </p:nvPr>
        </p:nvSpPr>
        <p:spPr>
          <a:xfrm>
            <a:off x="6164580" y="1962785"/>
            <a:ext cx="5757530" cy="4667249"/>
          </a:xfrm>
        </p:spPr>
        <p:txBody>
          <a:bodyPr>
            <a:normAutofit fontScale="92500" lnSpcReduction="10000"/>
          </a:bodyPr>
          <a:lstStyle/>
          <a:p>
            <a:pPr lvl="1"/>
            <a:endParaRPr lang="en-US" dirty="0"/>
          </a:p>
          <a:p>
            <a:r>
              <a:rPr lang="en-US" dirty="0"/>
              <a:t>38 CFR 3.666</a:t>
            </a:r>
          </a:p>
          <a:p>
            <a:pPr lvl="1"/>
            <a:r>
              <a:rPr lang="en-US" dirty="0"/>
              <a:t>Requires the </a:t>
            </a:r>
            <a:r>
              <a:rPr lang="en-US" b="1" dirty="0"/>
              <a:t>discontinuance</a:t>
            </a:r>
            <a:r>
              <a:rPr lang="en-US" dirty="0"/>
              <a:t> of a beneficiary’s </a:t>
            </a:r>
            <a:r>
              <a:rPr lang="en-US" b="1" dirty="0"/>
              <a:t>pension</a:t>
            </a:r>
            <a:r>
              <a:rPr lang="en-US" dirty="0"/>
              <a:t> when the beneficiary is incarcerated for more than 60 days following a conviction of a </a:t>
            </a:r>
            <a:r>
              <a:rPr lang="en-US" b="1" dirty="0"/>
              <a:t>felony or misdemeanor</a:t>
            </a:r>
            <a:r>
              <a:rPr lang="en-US" dirty="0"/>
              <a:t>. </a:t>
            </a:r>
          </a:p>
          <a:p>
            <a:pPr lvl="1"/>
            <a:r>
              <a:rPr lang="en-US" dirty="0"/>
              <a:t>Requires the removal of an incarcerated dependent from a beneficiary’s award if the beneficiary receives a </a:t>
            </a:r>
            <a:r>
              <a:rPr lang="en-US" b="1" dirty="0"/>
              <a:t>pension</a:t>
            </a:r>
            <a:r>
              <a:rPr lang="en-US" dirty="0"/>
              <a:t>. There is no such requirement; however, if the beneficiary is a veteran receiving disability compensation or a surviving spouse receiving DIC. </a:t>
            </a:r>
          </a:p>
          <a:p>
            <a:pPr lvl="1"/>
            <a:endParaRPr lang="en-US" dirty="0"/>
          </a:p>
        </p:txBody>
      </p:sp>
      <p:sp>
        <p:nvSpPr>
          <p:cNvPr id="4" name="Title 3">
            <a:extLst>
              <a:ext uri="{FF2B5EF4-FFF2-40B4-BE49-F238E27FC236}">
                <a16:creationId xmlns:a16="http://schemas.microsoft.com/office/drawing/2014/main" id="{F3EB5062-EF4B-E352-7A32-9E00797FCF26}"/>
              </a:ext>
            </a:extLst>
          </p:cNvPr>
          <p:cNvSpPr>
            <a:spLocks noGrp="1"/>
          </p:cNvSpPr>
          <p:nvPr>
            <p:ph type="title"/>
          </p:nvPr>
        </p:nvSpPr>
        <p:spPr/>
        <p:txBody>
          <a:bodyPr/>
          <a:lstStyle/>
          <a:p>
            <a:r>
              <a:rPr lang="en-US" dirty="0"/>
              <a:t>Code of Federal Regulations</a:t>
            </a:r>
          </a:p>
        </p:txBody>
      </p:sp>
    </p:spTree>
    <p:extLst>
      <p:ext uri="{BB962C8B-B14F-4D97-AF65-F5344CB8AC3E}">
        <p14:creationId xmlns:p14="http://schemas.microsoft.com/office/powerpoint/2010/main" val="295055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en-US" dirty="0"/>
          </a:p>
          <a:p>
            <a:pPr marL="0" indent="0">
              <a:buNone/>
            </a:pPr>
            <a:endParaRPr lang="en-US" dirty="0"/>
          </a:p>
        </p:txBody>
      </p:sp>
      <p:sp>
        <p:nvSpPr>
          <p:cNvPr id="4" name="Title 3"/>
          <p:cNvSpPr>
            <a:spLocks noGrp="1"/>
          </p:cNvSpPr>
          <p:nvPr>
            <p:ph type="title"/>
          </p:nvPr>
        </p:nvSpPr>
        <p:spPr/>
        <p:txBody>
          <a:bodyPr/>
          <a:lstStyle/>
          <a:p>
            <a:r>
              <a:rPr lang="en-US" dirty="0"/>
              <a:t>Exceptions</a:t>
            </a:r>
            <a:endParaRPr lang="en-US"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54BE28F-7A6C-811D-FD7A-DAB76F0225C4}"/>
              </a:ext>
            </a:extLst>
          </p:cNvPr>
          <p:cNvSpPr txBox="1"/>
          <p:nvPr/>
        </p:nvSpPr>
        <p:spPr>
          <a:xfrm>
            <a:off x="407504" y="1948070"/>
            <a:ext cx="11508049" cy="4678204"/>
          </a:xfrm>
          <a:prstGeom prst="rect">
            <a:avLst/>
          </a:prstGeom>
          <a:noFill/>
        </p:spPr>
        <p:txBody>
          <a:bodyPr wrap="square" rtlCol="0">
            <a:spAutoFit/>
          </a:bodyPr>
          <a:lstStyle/>
          <a:p>
            <a:pPr fontAlgn="base"/>
            <a:r>
              <a:rPr lang="en-US" sz="2800" b="1" dirty="0"/>
              <a:t>Do not </a:t>
            </a:r>
            <a:r>
              <a:rPr lang="en-US" sz="2800" dirty="0"/>
              <a:t>reduce or discontinue benefits for any period during which the Individual in question is:​</a:t>
            </a:r>
          </a:p>
          <a:p>
            <a:pPr marL="742950" lvl="1" indent="-285750" fontAlgn="base">
              <a:buFont typeface="Arial" panose="020B0604020202020204" pitchFamily="34" charset="0"/>
              <a:buChar char="•"/>
            </a:pPr>
            <a:r>
              <a:rPr lang="en-US" sz="2800" dirty="0"/>
              <a:t>Participating in a work release program​</a:t>
            </a:r>
          </a:p>
          <a:p>
            <a:pPr marL="742950" lvl="1" indent="-285750" fontAlgn="base">
              <a:buFont typeface="Arial" panose="020B0604020202020204" pitchFamily="34" charset="0"/>
              <a:buChar char="•"/>
            </a:pPr>
            <a:r>
              <a:rPr lang="en-US" sz="2800" dirty="0"/>
              <a:t>Under community control​</a:t>
            </a:r>
          </a:p>
          <a:p>
            <a:pPr marL="742950" lvl="1" indent="-285750" fontAlgn="base">
              <a:buFont typeface="Arial" panose="020B0604020202020204" pitchFamily="34" charset="0"/>
              <a:buChar char="•"/>
            </a:pPr>
            <a:r>
              <a:rPr lang="en-US" sz="2800" dirty="0"/>
              <a:t>Incarcerated in a foreign penal institution ​​</a:t>
            </a:r>
          </a:p>
          <a:p>
            <a:pPr fontAlgn="base"/>
            <a:r>
              <a:rPr lang="en-US" sz="2800" b="1" dirty="0"/>
              <a:t>Do not </a:t>
            </a:r>
            <a:r>
              <a:rPr lang="en-US" sz="2800" dirty="0"/>
              <a:t>reduce or discontinue benefits for any period during which the individual in question is residing in a:​</a:t>
            </a:r>
          </a:p>
          <a:p>
            <a:pPr marL="742950" lvl="1" indent="-285750" fontAlgn="base">
              <a:buFont typeface="Arial" panose="020B0604020202020204" pitchFamily="34" charset="0"/>
              <a:buChar char="•"/>
            </a:pPr>
            <a:r>
              <a:rPr lang="en-US" sz="2800" dirty="0"/>
              <a:t>Halfway house​</a:t>
            </a:r>
          </a:p>
          <a:p>
            <a:pPr marL="742950" lvl="1" indent="-285750" fontAlgn="base">
              <a:buFont typeface="Arial" panose="020B0604020202020204" pitchFamily="34" charset="0"/>
              <a:buChar char="•"/>
            </a:pPr>
            <a:r>
              <a:rPr lang="en-US" sz="2800" dirty="0"/>
              <a:t>Residential re-entry center​</a:t>
            </a:r>
          </a:p>
          <a:p>
            <a:pPr marL="742950" lvl="1" indent="-285750" fontAlgn="base">
              <a:buFont typeface="Arial" panose="020B0604020202020204" pitchFamily="34" charset="0"/>
              <a:buChar char="•"/>
            </a:pPr>
            <a:r>
              <a:rPr lang="en-US" sz="2800" dirty="0"/>
              <a:t>Civil commitment center</a:t>
            </a:r>
          </a:p>
          <a:p>
            <a:endParaRPr lang="en-US" dirty="0"/>
          </a:p>
        </p:txBody>
      </p:sp>
    </p:spTree>
    <p:extLst>
      <p:ext uri="{BB962C8B-B14F-4D97-AF65-F5344CB8AC3E}">
        <p14:creationId xmlns:p14="http://schemas.microsoft.com/office/powerpoint/2010/main" val="974232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01E7FF-59C2-3306-6DE0-640BEF3867B5}"/>
              </a:ext>
            </a:extLst>
          </p:cNvPr>
          <p:cNvSpPr>
            <a:spLocks noGrp="1"/>
          </p:cNvSpPr>
          <p:nvPr>
            <p:ph type="title"/>
          </p:nvPr>
        </p:nvSpPr>
        <p:spPr/>
        <p:txBody>
          <a:bodyPr/>
          <a:lstStyle/>
          <a:p>
            <a:r>
              <a:rPr lang="en-US" dirty="0"/>
              <a:t>Benefits During Incarceration</a:t>
            </a:r>
          </a:p>
        </p:txBody>
      </p:sp>
      <p:sp>
        <p:nvSpPr>
          <p:cNvPr id="9" name="TextBox 8">
            <a:extLst>
              <a:ext uri="{FF2B5EF4-FFF2-40B4-BE49-F238E27FC236}">
                <a16:creationId xmlns:a16="http://schemas.microsoft.com/office/drawing/2014/main" id="{11345137-0934-944E-1D12-955AF0450D0C}"/>
              </a:ext>
            </a:extLst>
          </p:cNvPr>
          <p:cNvSpPr txBox="1"/>
          <p:nvPr/>
        </p:nvSpPr>
        <p:spPr>
          <a:xfrm>
            <a:off x="526774" y="2017643"/>
            <a:ext cx="11452575" cy="4247317"/>
          </a:xfrm>
          <a:prstGeom prst="rect">
            <a:avLst/>
          </a:prstGeom>
          <a:noFill/>
        </p:spPr>
        <p:txBody>
          <a:bodyPr wrap="square" rtlCol="0">
            <a:spAutoFit/>
          </a:bodyPr>
          <a:lstStyle/>
          <a:p>
            <a:r>
              <a:rPr lang="en-US" sz="2800" dirty="0"/>
              <a:t>What happens to their compensation when a veteran becomes incarcerated?</a:t>
            </a:r>
          </a:p>
          <a:p>
            <a:endParaRPr lang="en-US" sz="2800" dirty="0"/>
          </a:p>
          <a:p>
            <a:r>
              <a:rPr lang="en-US" sz="2800" b="1" dirty="0"/>
              <a:t>Case Example:</a:t>
            </a:r>
          </a:p>
          <a:p>
            <a:endParaRPr lang="en-US" sz="2800" dirty="0"/>
          </a:p>
          <a:p>
            <a:r>
              <a:rPr lang="en-US" sz="2800" dirty="0"/>
              <a:t>Veteran John Smith is receiving VA disability compensation of $1,200 a month and has VA health care. He is also currently utilizing his GI Bill to attend his local community college. John is arrested on 01/10/2026 and convicted of a felony on 04/10/2026 and confined in a state prison. </a:t>
            </a:r>
          </a:p>
          <a:p>
            <a:endParaRPr lang="en-US" dirty="0"/>
          </a:p>
        </p:txBody>
      </p:sp>
    </p:spTree>
    <p:extLst>
      <p:ext uri="{BB962C8B-B14F-4D97-AF65-F5344CB8AC3E}">
        <p14:creationId xmlns:p14="http://schemas.microsoft.com/office/powerpoint/2010/main" val="2642796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870A42-B226-3DA0-1233-D6A39804FCED}"/>
              </a:ext>
            </a:extLst>
          </p:cNvPr>
          <p:cNvSpPr>
            <a:spLocks noGrp="1"/>
          </p:cNvSpPr>
          <p:nvPr>
            <p:ph sz="half" idx="1"/>
          </p:nvPr>
        </p:nvSpPr>
        <p:spPr/>
        <p:txBody>
          <a:bodyPr/>
          <a:lstStyle/>
          <a:p>
            <a:r>
              <a:rPr lang="en-US" dirty="0"/>
              <a:t>VA can pay certain benefits to veterans who are incarcerated in a federal, state, or local institution, but the amount depends on the </a:t>
            </a:r>
            <a:r>
              <a:rPr lang="en-US" b="1" dirty="0"/>
              <a:t>type of benefit </a:t>
            </a:r>
            <a:r>
              <a:rPr lang="en-US" dirty="0"/>
              <a:t>and the </a:t>
            </a:r>
            <a:r>
              <a:rPr lang="en-US" b="1" dirty="0"/>
              <a:t>reason</a:t>
            </a:r>
          </a:p>
          <a:p>
            <a:r>
              <a:rPr lang="en-US" dirty="0"/>
              <a:t>VA disability compensation payments are reduced if a veteran is convicted of a </a:t>
            </a:r>
            <a:r>
              <a:rPr lang="en-US" b="1" dirty="0"/>
              <a:t>felony</a:t>
            </a:r>
            <a:r>
              <a:rPr lang="en-US" dirty="0"/>
              <a:t> and given a prison term for </a:t>
            </a:r>
            <a:r>
              <a:rPr lang="en-US" b="1" dirty="0"/>
              <a:t>more than 60 days</a:t>
            </a:r>
          </a:p>
          <a:p>
            <a:pPr marL="0" indent="0">
              <a:buNone/>
            </a:pPr>
            <a:endParaRPr lang="en-US" sz="1800" dirty="0"/>
          </a:p>
        </p:txBody>
      </p:sp>
      <p:sp>
        <p:nvSpPr>
          <p:cNvPr id="3" name="Content Placeholder 2">
            <a:extLst>
              <a:ext uri="{FF2B5EF4-FFF2-40B4-BE49-F238E27FC236}">
                <a16:creationId xmlns:a16="http://schemas.microsoft.com/office/drawing/2014/main" id="{E81AD096-6005-BE10-D25D-035C94357CA3}"/>
              </a:ext>
            </a:extLst>
          </p:cNvPr>
          <p:cNvSpPr>
            <a:spLocks noGrp="1"/>
          </p:cNvSpPr>
          <p:nvPr>
            <p:ph sz="half" idx="2"/>
          </p:nvPr>
        </p:nvSpPr>
        <p:spPr>
          <a:xfrm>
            <a:off x="6221819" y="1849745"/>
            <a:ext cx="5757530" cy="4667249"/>
          </a:xfrm>
        </p:spPr>
        <p:txBody>
          <a:bodyPr/>
          <a:lstStyle/>
          <a:p>
            <a:pPr marL="0" indent="0">
              <a:buNone/>
            </a:pPr>
            <a:r>
              <a:rPr lang="en-US" b="1" dirty="0"/>
              <a:t>Q: </a:t>
            </a:r>
            <a:r>
              <a:rPr lang="en-US" dirty="0"/>
              <a:t>How much of a veteran’s disability rate are they entitled to while incarcerated?</a:t>
            </a:r>
          </a:p>
          <a:p>
            <a:pPr marL="0" indent="0">
              <a:buNone/>
            </a:pPr>
            <a:endParaRPr lang="en-US" dirty="0"/>
          </a:p>
        </p:txBody>
      </p:sp>
      <p:sp>
        <p:nvSpPr>
          <p:cNvPr id="4" name="Title 3">
            <a:extLst>
              <a:ext uri="{FF2B5EF4-FFF2-40B4-BE49-F238E27FC236}">
                <a16:creationId xmlns:a16="http://schemas.microsoft.com/office/drawing/2014/main" id="{5835C265-0BB9-B885-EDD6-77A8C937A80C}"/>
              </a:ext>
            </a:extLst>
          </p:cNvPr>
          <p:cNvSpPr>
            <a:spLocks noGrp="1"/>
          </p:cNvSpPr>
          <p:nvPr>
            <p:ph type="title"/>
          </p:nvPr>
        </p:nvSpPr>
        <p:spPr/>
        <p:txBody>
          <a:bodyPr/>
          <a:lstStyle/>
          <a:p>
            <a:r>
              <a:rPr lang="en-US" dirty="0"/>
              <a:t>Benefits while incarcerated continued</a:t>
            </a:r>
          </a:p>
        </p:txBody>
      </p:sp>
    </p:spTree>
    <p:extLst>
      <p:ext uri="{BB962C8B-B14F-4D97-AF65-F5344CB8AC3E}">
        <p14:creationId xmlns:p14="http://schemas.microsoft.com/office/powerpoint/2010/main" val="2061326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BCBCB0-FFE3-2C3E-46F5-F21D7115CF0D}"/>
              </a:ext>
            </a:extLst>
          </p:cNvPr>
          <p:cNvSpPr>
            <a:spLocks noGrp="1"/>
          </p:cNvSpPr>
          <p:nvPr>
            <p:ph type="title"/>
          </p:nvPr>
        </p:nvSpPr>
        <p:spPr/>
        <p:txBody>
          <a:bodyPr/>
          <a:lstStyle/>
          <a:p>
            <a:r>
              <a:rPr lang="en-US" dirty="0"/>
              <a:t>SMC’s During Incarceration</a:t>
            </a:r>
          </a:p>
        </p:txBody>
      </p:sp>
      <p:sp>
        <p:nvSpPr>
          <p:cNvPr id="5" name="TextBox 4">
            <a:extLst>
              <a:ext uri="{FF2B5EF4-FFF2-40B4-BE49-F238E27FC236}">
                <a16:creationId xmlns:a16="http://schemas.microsoft.com/office/drawing/2014/main" id="{12371522-CB86-729C-97F5-0CE7B57672D5}"/>
              </a:ext>
            </a:extLst>
          </p:cNvPr>
          <p:cNvSpPr txBox="1"/>
          <p:nvPr/>
        </p:nvSpPr>
        <p:spPr>
          <a:xfrm>
            <a:off x="357809" y="1977887"/>
            <a:ext cx="11621540" cy="2954655"/>
          </a:xfrm>
          <a:prstGeom prst="rect">
            <a:avLst/>
          </a:prstGeom>
          <a:noFill/>
        </p:spPr>
        <p:txBody>
          <a:bodyPr wrap="square" rtlCol="0">
            <a:spAutoFit/>
          </a:bodyPr>
          <a:lstStyle/>
          <a:p>
            <a:r>
              <a:rPr lang="en-US" sz="2800" dirty="0"/>
              <a:t>If the veteran’s disability evaluation for all service-connected (SC) disabilities is 0 percent, but the veteran is entitled to SMC under 38 U.S.C. 114(K) or a protected rate under 38 CFR 3.959 (statutory SMC Q) then 38 CFR 3.665(d)(2) requires VA to reduce the veteran’s monthly award to </a:t>
            </a:r>
            <a:r>
              <a:rPr lang="en-US" sz="2800" b="1" dirty="0"/>
              <a:t>one half of the amount </a:t>
            </a:r>
            <a:r>
              <a:rPr lang="en-US" sz="2800" dirty="0"/>
              <a:t>of the amount payable for a SC disability evaluated as 10 percent disabling.</a:t>
            </a:r>
          </a:p>
          <a:p>
            <a:endParaRPr lang="en-US" dirty="0"/>
          </a:p>
        </p:txBody>
      </p:sp>
    </p:spTree>
    <p:extLst>
      <p:ext uri="{BB962C8B-B14F-4D97-AF65-F5344CB8AC3E}">
        <p14:creationId xmlns:p14="http://schemas.microsoft.com/office/powerpoint/2010/main" val="207708305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D55AE4053AAB45AD483F958F0F78AE" ma:contentTypeVersion="11" ma:contentTypeDescription="Create a new document." ma:contentTypeScope="" ma:versionID="127c90f3e2c50eb2129846b249a2c2d1">
  <xsd:schema xmlns:xsd="http://www.w3.org/2001/XMLSchema" xmlns:xs="http://www.w3.org/2001/XMLSchema" xmlns:p="http://schemas.microsoft.com/office/2006/metadata/properties" xmlns:ns3="deb9a506-fcaf-49ef-a945-aea4ccef3ac5" targetNamespace="http://schemas.microsoft.com/office/2006/metadata/properties" ma:root="true" ma:fieldsID="b79d7a9adfa354a0402c575599d8e333" ns3:_="">
    <xsd:import namespace="deb9a506-fcaf-49ef-a945-aea4ccef3ac5"/>
    <xsd:element name="properties">
      <xsd:complexType>
        <xsd:sequence>
          <xsd:element name="documentManagement">
            <xsd:complexType>
              <xsd:all>
                <xsd:element ref="ns3:MediaServiceDateTaken" minOccurs="0"/>
                <xsd:element ref="ns3:_activity" minOccurs="0"/>
                <xsd:element ref="ns3:MediaServiceMetadata" minOccurs="0"/>
                <xsd:element ref="ns3:MediaServiceFastMetadata" minOccurs="0"/>
                <xsd:element ref="ns3:MediaServiceSearchProperties"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b9a506-fcaf-49ef-a945-aea4ccef3ac5"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deb9a506-fcaf-49ef-a945-aea4ccef3ac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3E9C85-3067-4E8B-B1CB-8536AA79C9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b9a506-fcaf-49ef-a945-aea4ccef3a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8535E9-2020-49B7-880E-E27420AC6C3E}">
  <ds:schemaRefs>
    <ds:schemaRef ds:uri="http://schemas.microsoft.com/office/2006/metadata/properties"/>
    <ds:schemaRef ds:uri="http://schemas.microsoft.com/office/2006/documentManagement/types"/>
    <ds:schemaRef ds:uri="http://purl.org/dc/terms/"/>
    <ds:schemaRef ds:uri="deb9a506-fcaf-49ef-a945-aea4ccef3ac5"/>
    <ds:schemaRef ds:uri="http://purl.org/dc/elements/1.1/"/>
    <ds:schemaRef ds:uri="http://www.w3.org/XML/1998/namespace"/>
    <ds:schemaRef ds:uri="http://schemas.openxmlformats.org/package/2006/metadata/core-properti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169628C0-E5F2-4221-BDF3-BC0536B6DC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17753</TotalTime>
  <Words>1751</Words>
  <Application>Microsoft Office PowerPoint</Application>
  <PresentationFormat>Widescreen</PresentationFormat>
  <Paragraphs>147</Paragraphs>
  <Slides>21</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Aptos</vt:lpstr>
      <vt:lpstr>Arial</vt:lpstr>
      <vt:lpstr>Calibri</vt:lpstr>
      <vt:lpstr>Calibri Light</vt:lpstr>
      <vt:lpstr>Custom Design</vt:lpstr>
      <vt:lpstr>1_Custom Design</vt:lpstr>
      <vt:lpstr>Incarcerated Veterans &amp; Dependent Considerations</vt:lpstr>
      <vt:lpstr>Course Topics</vt:lpstr>
      <vt:lpstr>Official VA Definition </vt:lpstr>
      <vt:lpstr>Conviction Date</vt:lpstr>
      <vt:lpstr>Code of Federal Regulations</vt:lpstr>
      <vt:lpstr>Exceptions</vt:lpstr>
      <vt:lpstr>Benefits During Incarceration</vt:lpstr>
      <vt:lpstr>Benefits while incarcerated continued</vt:lpstr>
      <vt:lpstr>SMC’s During Incarceration</vt:lpstr>
      <vt:lpstr>How to Calculate Incarceration</vt:lpstr>
      <vt:lpstr>Regaining Benefits After Incarceration</vt:lpstr>
      <vt:lpstr>Regaining Benefits Continued</vt:lpstr>
      <vt:lpstr>Dependent Apportionment</vt:lpstr>
      <vt:lpstr>Dependent Apportionment Continued</vt:lpstr>
      <vt:lpstr>VA Form 21-0788</vt:lpstr>
      <vt:lpstr>General Rules for Apportionment</vt:lpstr>
      <vt:lpstr>Scenario</vt:lpstr>
      <vt:lpstr>Denied Apportionment</vt:lpstr>
      <vt:lpstr>Denied Apportionment</vt:lpstr>
      <vt:lpstr>Appeal Considerations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Walton, Evan</cp:lastModifiedBy>
  <cp:revision>19</cp:revision>
  <dcterms:created xsi:type="dcterms:W3CDTF">2024-02-20T00:25:13Z</dcterms:created>
  <dcterms:modified xsi:type="dcterms:W3CDTF">2026-04-10T16:27:01Z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0x010100CCD55AE4053AAB45AD483F958F0F78AE</vt:lpwstr>
  </property>
  <property fmtid="{D5CDD505-2E9C-101B-9397-08002B2CF9AE}" pid="3" name="MSIP_Label_ec3b1a8e-41ed-4bc7-92d1-0305fbefd661_Enabled">
    <vt:lpwstr>true</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32d4c229-b253-4456-a1a0-380e1f3b0038</vt:lpwstr>
  </property>
  <property fmtid="{D5CDD505-2E9C-101B-9397-08002B2CF9AE}" pid="8" name="MSIP_Label_ec3b1a8e-41ed-4bc7-92d1-0305fbefd661_ContentBits">
    <vt:lpwstr>0</vt:lpwstr>
  </property>
  <property fmtid="{D5CDD505-2E9C-101B-9397-08002B2CF9AE}" pid="9" name="MSIP_Label_ec3b1a8e-41ed-4bc7-92d1-0305fbefd661_Tag">
    <vt:lpwstr>10, 3, 0, 2</vt:lpwstr>
  </property>
  <property fmtid="{D5CDD505-2E9C-101B-9397-08002B2CF9AE}" pid="10" name="MSIP_Label_ec3b1a8e-41ed-4bc7-92d1-0305fbefd661_SetDate">
    <vt:lpwstr>2026-04-10T16:14:47Z</vt:lpwstr>
  </property>
</Properties>
</file>